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6" r:id="rId2"/>
  </p:sldMasterIdLst>
  <p:notesMasterIdLst>
    <p:notesMasterId r:id="rId99"/>
  </p:notesMasterIdLst>
  <p:sldIdLst>
    <p:sldId id="256" r:id="rId3"/>
    <p:sldId id="257" r:id="rId4"/>
    <p:sldId id="258" r:id="rId5"/>
    <p:sldId id="396" r:id="rId6"/>
    <p:sldId id="259" r:id="rId7"/>
    <p:sldId id="260" r:id="rId8"/>
    <p:sldId id="263" r:id="rId9"/>
    <p:sldId id="264" r:id="rId10"/>
    <p:sldId id="265" r:id="rId11"/>
    <p:sldId id="34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92" r:id="rId90"/>
    <p:sldId id="393" r:id="rId91"/>
    <p:sldId id="346" r:id="rId92"/>
    <p:sldId id="347" r:id="rId93"/>
    <p:sldId id="348" r:id="rId94"/>
    <p:sldId id="388" r:id="rId95"/>
    <p:sldId id="389" r:id="rId96"/>
    <p:sldId id="391" r:id="rId97"/>
    <p:sldId id="345" r:id="rId98"/>
  </p:sldIdLst>
  <p:sldSz cx="10058400" cy="7772400"/>
  <p:notesSz cx="10058400" cy="7772400"/>
  <p:embeddedFontLst>
    <p:embeddedFont>
      <p:font typeface="Arial" panose="020B0604020202020204" pitchFamily="34" charset="0"/>
      <p:regular r:id="rId100"/>
      <p:bold r:id="rId101"/>
      <p:italic r:id="rId102"/>
    </p:embeddedFont>
    <p:embeddedFont>
      <p:font typeface="Calibri" panose="020F0502020204030204" pitchFamily="34" charset="0"/>
      <p:regular r:id="rId103"/>
      <p:bold r:id="rId104"/>
      <p:italic r:id="rId105"/>
      <p:boldItalic r:id="rId106"/>
    </p:embeddedFont>
    <p:embeddedFont>
      <p:font typeface="Helvetica" panose="020B0604020202020204" pitchFamily="34" charset="0"/>
      <p:regular r:id="rId107"/>
      <p:bold r:id="rId108"/>
      <p:italic r:id="rId109"/>
      <p:boldItalic r:id="rId110"/>
    </p:embeddedFont>
    <p:embeddedFont>
      <p:font typeface="Impact" panose="020B0806030902050204" pitchFamily="34" charset="0"/>
      <p:regular r:id="rId111"/>
    </p:embeddedFont>
    <p:embeddedFont>
      <p:font typeface="Times New Roman" panose="02020603050405020304" pitchFamily="18" charset="0"/>
      <p:regular r:id="rId112"/>
    </p:embeddedFont>
    <p:embeddedFont>
      <p:font typeface="Wingdings" panose="05000000000000000000" pitchFamily="2" charset="2"/>
      <p:regular r:id="rId1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1420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7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ableStyles" Target="tableStyle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font" Target="fonts/font13.fntdata"/><Relationship Id="rId16" Type="http://schemas.openxmlformats.org/officeDocument/2006/relationships/slide" Target="slides/slide14.xml"/><Relationship Id="rId107" Type="http://schemas.openxmlformats.org/officeDocument/2006/relationships/font" Target="fonts/font8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3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14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10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font" Target="fonts/font5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11.fntdata"/><Relationship Id="rId115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font" Target="fonts/font12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4F17A-4920-45FB-88BC-6E4CCBC3B165}" type="datetimeFigureOut">
              <a:rPr lang="en-IN" smtClean="0"/>
              <a:t>23-11-2021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45406-DDB5-4B74-8039-BF1942915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379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5406-DDB5-4B74-8039-BF194291511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156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44800" y="728726"/>
            <a:ext cx="43688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9"/>
            <a:ext cx="4444207" cy="4478126"/>
          </a:xfrm>
        </p:spPr>
        <p:txBody>
          <a:bodyPr/>
          <a:lstStyle>
            <a:lvl1pPr>
              <a:defRPr sz="2640"/>
            </a:lvl1pPr>
            <a:lvl2pPr>
              <a:defRPr sz="2200"/>
            </a:lvl2pPr>
            <a:lvl3pPr>
              <a:defRPr sz="1980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3" cy="72506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9"/>
            <a:ext cx="4445953" cy="4478126"/>
          </a:xfrm>
        </p:spPr>
        <p:txBody>
          <a:bodyPr/>
          <a:lstStyle>
            <a:lvl1pPr>
              <a:defRPr sz="2640"/>
            </a:lvl1pPr>
            <a:lvl2pPr>
              <a:defRPr sz="2200"/>
            </a:lvl2pPr>
            <a:lvl3pPr>
              <a:defRPr sz="1980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1355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992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297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</p:spPr>
        <p:txBody>
          <a:bodyPr/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778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162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2458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9980" y="0"/>
            <a:ext cx="2378393" cy="73190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057" y="0"/>
            <a:ext cx="6969283" cy="73190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9043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8733" y="0"/>
            <a:ext cx="8549640" cy="9571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057" y="1084899"/>
            <a:ext cx="4624070" cy="6234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767" y="1084899"/>
            <a:ext cx="4625816" cy="6234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552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BAA9608-8BCB-4C0F-8112-39FB21F1C9D2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0058400" cy="2878667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defRPr/>
            </a:pPr>
            <a:endParaRPr lang="en-US" altLang="en-US" sz="198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4FB4FFC-47BD-46C3-BB31-7EA9EC62C6C7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2878667"/>
            <a:ext cx="10058400" cy="4893733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defRPr/>
            </a:pPr>
            <a:endParaRPr lang="en-US" altLang="en-US" sz="198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A1CA947-C6F1-41A7-A5BD-B124DF140BC0}"/>
              </a:ext>
            </a:extLst>
          </p:cNvPr>
          <p:cNvSpPr>
            <a:spLocks noChangeArrowheads="1"/>
          </p:cNvSpPr>
          <p:nvPr/>
        </p:nvSpPr>
        <p:spPr bwMode="ltGray">
          <a:xfrm flipV="1">
            <a:off x="0" y="2941638"/>
            <a:ext cx="7498398" cy="287867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bg2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defRPr/>
            </a:pPr>
            <a:endParaRPr lang="en-US" altLang="en-US" sz="1980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297464" y="206905"/>
            <a:ext cx="8549640" cy="800629"/>
          </a:xfrm>
        </p:spPr>
        <p:txBody>
          <a:bodyPr/>
          <a:lstStyle>
            <a:lvl1pPr>
              <a:defRPr sz="2200" b="0">
                <a:latin typeface="Helvetica-Narrow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FCADDED-F29A-4870-9F2A-B6A6A99496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54380" y="7081520"/>
            <a:ext cx="2095500" cy="5181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540">
                <a:solidFill>
                  <a:srgbClr val="660066"/>
                </a:solidFill>
                <a:latin typeface="Impact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61C63B88-54B5-4D7A-8B8C-5EA19B6E26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436620" y="7081520"/>
            <a:ext cx="3185160" cy="5181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540">
                <a:solidFill>
                  <a:srgbClr val="660066"/>
                </a:solidFill>
                <a:latin typeface="Impact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2095A7A-8C80-45D6-B189-EE664D8F4B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7208520" y="7081520"/>
            <a:ext cx="2095500" cy="5181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540">
                <a:solidFill>
                  <a:srgbClr val="660066"/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585BE0C4-FBC4-4942-8974-D7E351E3D6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8411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959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/>
            </a:lvl1pPr>
            <a:lvl2pPr marL="502920" indent="0">
              <a:buNone/>
              <a:defRPr sz="1980"/>
            </a:lvl2pPr>
            <a:lvl3pPr marL="1005840" indent="0">
              <a:buNone/>
              <a:defRPr sz="1760"/>
            </a:lvl3pPr>
            <a:lvl4pPr marL="1508760" indent="0">
              <a:buNone/>
              <a:defRPr sz="1540"/>
            </a:lvl4pPr>
            <a:lvl5pPr marL="2011680" indent="0">
              <a:buNone/>
              <a:defRPr sz="1540"/>
            </a:lvl5pPr>
            <a:lvl6pPr marL="2514600" indent="0">
              <a:buNone/>
              <a:defRPr sz="1540"/>
            </a:lvl6pPr>
            <a:lvl7pPr marL="3017520" indent="0">
              <a:buNone/>
              <a:defRPr sz="1540"/>
            </a:lvl7pPr>
            <a:lvl8pPr marL="3520440" indent="0">
              <a:buNone/>
              <a:defRPr sz="1540"/>
            </a:lvl8pPr>
            <a:lvl9pPr marL="4023360" indent="0">
              <a:buNone/>
              <a:defRPr sz="15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921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057" y="1084899"/>
            <a:ext cx="4624070" cy="6234112"/>
          </a:xfrm>
        </p:spPr>
        <p:txBody>
          <a:bodyPr/>
          <a:lstStyle>
            <a:lvl1pPr>
              <a:defRPr sz="3080"/>
            </a:lvl1pPr>
            <a:lvl2pPr>
              <a:defRPr sz="2640"/>
            </a:lvl2pPr>
            <a:lvl3pPr>
              <a:defRPr sz="2200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767" y="1084899"/>
            <a:ext cx="4625816" cy="6234112"/>
          </a:xfrm>
        </p:spPr>
        <p:txBody>
          <a:bodyPr/>
          <a:lstStyle>
            <a:lvl1pPr>
              <a:defRPr sz="3080"/>
            </a:lvl1pPr>
            <a:lvl2pPr>
              <a:defRPr sz="2640"/>
            </a:lvl2pPr>
            <a:lvl3pPr>
              <a:defRPr sz="2200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2808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09545" y="728726"/>
            <a:ext cx="5639308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93165" y="1664081"/>
            <a:ext cx="7672069" cy="5085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31667" y="7069783"/>
            <a:ext cx="4271645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FB09E6B-B9F4-408C-87D2-F9D6C8F80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058400" cy="7772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defRPr/>
            </a:pPr>
            <a:endParaRPr lang="en-US" altLang="en-US" sz="198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238887F-8201-4949-997E-AACCF0E3D2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88733" y="0"/>
            <a:ext cx="8549640" cy="957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Box 70">
            <a:extLst>
              <a:ext uri="{FF2B5EF4-FFF2-40B4-BE49-F238E27FC236}">
                <a16:creationId xmlns:a16="http://schemas.microsoft.com/office/drawing/2014/main" id="{B7155DB9-48C6-48DB-A3F5-4C1F80EF7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5912" y="7427494"/>
            <a:ext cx="473206" cy="261610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100"/>
              <a:t>1.</a:t>
            </a:r>
            <a:fld id="{80AD6CAD-F36B-464C-BB97-B71046D8B53E}" type="slidenum">
              <a:rPr lang="en-US" altLang="en-US" sz="1100" smtClean="0"/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100"/>
          </a:p>
        </p:txBody>
      </p:sp>
      <p:sp>
        <p:nvSpPr>
          <p:cNvPr id="1029" name="Freeform 233">
            <a:extLst>
              <a:ext uri="{FF2B5EF4-FFF2-40B4-BE49-F238E27FC236}">
                <a16:creationId xmlns:a16="http://schemas.microsoft.com/office/drawing/2014/main" id="{9D055C0E-44E3-42A6-B203-F73E7036624B}"/>
              </a:ext>
            </a:extLst>
          </p:cNvPr>
          <p:cNvSpPr>
            <a:spLocks/>
          </p:cNvSpPr>
          <p:nvPr/>
        </p:nvSpPr>
        <p:spPr bwMode="auto">
          <a:xfrm>
            <a:off x="1023303" y="2099628"/>
            <a:ext cx="38418" cy="19790"/>
          </a:xfrm>
          <a:custGeom>
            <a:avLst/>
            <a:gdLst>
              <a:gd name="T0" fmla="*/ 2147483646 w 79"/>
              <a:gd name="T1" fmla="*/ 2147483646 h 29"/>
              <a:gd name="T2" fmla="*/ 2147483646 w 79"/>
              <a:gd name="T3" fmla="*/ 2147483646 h 29"/>
              <a:gd name="T4" fmla="*/ 2147483646 w 79"/>
              <a:gd name="T5" fmla="*/ 2147483646 h 29"/>
              <a:gd name="T6" fmla="*/ 2147483646 w 79"/>
              <a:gd name="T7" fmla="*/ 2147483646 h 29"/>
              <a:gd name="T8" fmla="*/ 2147483646 w 79"/>
              <a:gd name="T9" fmla="*/ 2147483646 h 29"/>
              <a:gd name="T10" fmla="*/ 2147483646 w 79"/>
              <a:gd name="T11" fmla="*/ 2147483646 h 29"/>
              <a:gd name="T12" fmla="*/ 2147483646 w 79"/>
              <a:gd name="T13" fmla="*/ 2147483646 h 29"/>
              <a:gd name="T14" fmla="*/ 2147483646 w 79"/>
              <a:gd name="T15" fmla="*/ 2147483646 h 29"/>
              <a:gd name="T16" fmla="*/ 2147483646 w 79"/>
              <a:gd name="T17" fmla="*/ 2147483646 h 29"/>
              <a:gd name="T18" fmla="*/ 2147483646 w 79"/>
              <a:gd name="T19" fmla="*/ 2147483646 h 29"/>
              <a:gd name="T20" fmla="*/ 2147483646 w 79"/>
              <a:gd name="T21" fmla="*/ 2147483646 h 29"/>
              <a:gd name="T22" fmla="*/ 2147483646 w 79"/>
              <a:gd name="T23" fmla="*/ 2147483646 h 29"/>
              <a:gd name="T24" fmla="*/ 2147483646 w 79"/>
              <a:gd name="T25" fmla="*/ 2147483646 h 29"/>
              <a:gd name="T26" fmla="*/ 2147483646 w 79"/>
              <a:gd name="T27" fmla="*/ 2147483646 h 29"/>
              <a:gd name="T28" fmla="*/ 2147483646 w 79"/>
              <a:gd name="T29" fmla="*/ 2147483646 h 29"/>
              <a:gd name="T30" fmla="*/ 2147483646 w 79"/>
              <a:gd name="T31" fmla="*/ 2147483646 h 29"/>
              <a:gd name="T32" fmla="*/ 2147483646 w 79"/>
              <a:gd name="T33" fmla="*/ 2147483646 h 29"/>
              <a:gd name="T34" fmla="*/ 2147483646 w 79"/>
              <a:gd name="T35" fmla="*/ 2147483646 h 29"/>
              <a:gd name="T36" fmla="*/ 2147483646 w 79"/>
              <a:gd name="T37" fmla="*/ 2147483646 h 29"/>
              <a:gd name="T38" fmla="*/ 2147483646 w 79"/>
              <a:gd name="T39" fmla="*/ 0 h 29"/>
              <a:gd name="T40" fmla="*/ 2147483646 w 79"/>
              <a:gd name="T41" fmla="*/ 2147483646 h 29"/>
              <a:gd name="T42" fmla="*/ 2147483646 w 79"/>
              <a:gd name="T43" fmla="*/ 2147483646 h 29"/>
              <a:gd name="T44" fmla="*/ 2147483646 w 79"/>
              <a:gd name="T45" fmla="*/ 2147483646 h 29"/>
              <a:gd name="T46" fmla="*/ 0 w 79"/>
              <a:gd name="T47" fmla="*/ 2147483646 h 29"/>
              <a:gd name="T48" fmla="*/ 2147483646 w 79"/>
              <a:gd name="T49" fmla="*/ 2147483646 h 29"/>
              <a:gd name="T50" fmla="*/ 2147483646 w 79"/>
              <a:gd name="T51" fmla="*/ 2147483646 h 29"/>
              <a:gd name="T52" fmla="*/ 2147483646 w 79"/>
              <a:gd name="T53" fmla="*/ 2147483646 h 29"/>
              <a:gd name="T54" fmla="*/ 2147483646 w 79"/>
              <a:gd name="T55" fmla="*/ 2147483646 h 29"/>
              <a:gd name="T56" fmla="*/ 2147483646 w 79"/>
              <a:gd name="T57" fmla="*/ 2147483646 h 29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79" h="29">
                <a:moveTo>
                  <a:pt x="21" y="24"/>
                </a:moveTo>
                <a:lnTo>
                  <a:pt x="26" y="25"/>
                </a:lnTo>
                <a:lnTo>
                  <a:pt x="34" y="26"/>
                </a:lnTo>
                <a:lnTo>
                  <a:pt x="42" y="27"/>
                </a:lnTo>
                <a:lnTo>
                  <a:pt x="51" y="28"/>
                </a:lnTo>
                <a:lnTo>
                  <a:pt x="59" y="29"/>
                </a:lnTo>
                <a:lnTo>
                  <a:pt x="68" y="29"/>
                </a:lnTo>
                <a:lnTo>
                  <a:pt x="72" y="29"/>
                </a:lnTo>
                <a:lnTo>
                  <a:pt x="76" y="27"/>
                </a:lnTo>
                <a:lnTo>
                  <a:pt x="78" y="23"/>
                </a:lnTo>
                <a:lnTo>
                  <a:pt x="79" y="19"/>
                </a:lnTo>
                <a:lnTo>
                  <a:pt x="79" y="16"/>
                </a:lnTo>
                <a:lnTo>
                  <a:pt x="79" y="15"/>
                </a:lnTo>
                <a:lnTo>
                  <a:pt x="74" y="13"/>
                </a:lnTo>
                <a:lnTo>
                  <a:pt x="65" y="11"/>
                </a:lnTo>
                <a:lnTo>
                  <a:pt x="55" y="9"/>
                </a:lnTo>
                <a:lnTo>
                  <a:pt x="47" y="6"/>
                </a:lnTo>
                <a:lnTo>
                  <a:pt x="40" y="3"/>
                </a:lnTo>
                <a:lnTo>
                  <a:pt x="31" y="1"/>
                </a:lnTo>
                <a:lnTo>
                  <a:pt x="21" y="0"/>
                </a:lnTo>
                <a:lnTo>
                  <a:pt x="15" y="2"/>
                </a:lnTo>
                <a:lnTo>
                  <a:pt x="9" y="8"/>
                </a:lnTo>
                <a:lnTo>
                  <a:pt x="3" y="13"/>
                </a:lnTo>
                <a:lnTo>
                  <a:pt x="0" y="18"/>
                </a:lnTo>
                <a:lnTo>
                  <a:pt x="1" y="21"/>
                </a:lnTo>
                <a:lnTo>
                  <a:pt x="5" y="23"/>
                </a:lnTo>
                <a:lnTo>
                  <a:pt x="11" y="23"/>
                </a:lnTo>
                <a:lnTo>
                  <a:pt x="17" y="24"/>
                </a:lnTo>
                <a:lnTo>
                  <a:pt x="21" y="24"/>
                </a:lnTo>
                <a:close/>
              </a:path>
            </a:pathLst>
          </a:custGeom>
          <a:solidFill>
            <a:srgbClr val="284C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980"/>
          </a:p>
        </p:txBody>
      </p:sp>
      <p:sp>
        <p:nvSpPr>
          <p:cNvPr id="1030" name="Freeform 234">
            <a:extLst>
              <a:ext uri="{FF2B5EF4-FFF2-40B4-BE49-F238E27FC236}">
                <a16:creationId xmlns:a16="http://schemas.microsoft.com/office/drawing/2014/main" id="{45EA82A6-3EDA-401F-A13B-654D18AB0E21}"/>
              </a:ext>
            </a:extLst>
          </p:cNvPr>
          <p:cNvSpPr>
            <a:spLocks/>
          </p:cNvSpPr>
          <p:nvPr/>
        </p:nvSpPr>
        <p:spPr bwMode="auto">
          <a:xfrm>
            <a:off x="1023303" y="2099628"/>
            <a:ext cx="31433" cy="19790"/>
          </a:xfrm>
          <a:custGeom>
            <a:avLst/>
            <a:gdLst>
              <a:gd name="T0" fmla="*/ 2147483646 w 64"/>
              <a:gd name="T1" fmla="*/ 2147483646 h 27"/>
              <a:gd name="T2" fmla="*/ 2147483646 w 64"/>
              <a:gd name="T3" fmla="*/ 2147483646 h 27"/>
              <a:gd name="T4" fmla="*/ 2147483646 w 64"/>
              <a:gd name="T5" fmla="*/ 2147483646 h 27"/>
              <a:gd name="T6" fmla="*/ 2147483646 w 64"/>
              <a:gd name="T7" fmla="*/ 0 h 27"/>
              <a:gd name="T8" fmla="*/ 2147483646 w 64"/>
              <a:gd name="T9" fmla="*/ 2147483646 h 27"/>
              <a:gd name="T10" fmla="*/ 2147483646 w 64"/>
              <a:gd name="T11" fmla="*/ 2147483646 h 27"/>
              <a:gd name="T12" fmla="*/ 2147483646 w 64"/>
              <a:gd name="T13" fmla="*/ 2147483646 h 27"/>
              <a:gd name="T14" fmla="*/ 0 w 64"/>
              <a:gd name="T15" fmla="*/ 2147483646 h 27"/>
              <a:gd name="T16" fmla="*/ 2147483646 w 64"/>
              <a:gd name="T17" fmla="*/ 2147483646 h 27"/>
              <a:gd name="T18" fmla="*/ 2147483646 w 64"/>
              <a:gd name="T19" fmla="*/ 2147483646 h 27"/>
              <a:gd name="T20" fmla="*/ 2147483646 w 64"/>
              <a:gd name="T21" fmla="*/ 2147483646 h 27"/>
              <a:gd name="T22" fmla="*/ 2147483646 w 64"/>
              <a:gd name="T23" fmla="*/ 2147483646 h 27"/>
              <a:gd name="T24" fmla="*/ 2147483646 w 64"/>
              <a:gd name="T25" fmla="*/ 2147483646 h 27"/>
              <a:gd name="T26" fmla="*/ 2147483646 w 64"/>
              <a:gd name="T27" fmla="*/ 2147483646 h 27"/>
              <a:gd name="T28" fmla="*/ 2147483646 w 64"/>
              <a:gd name="T29" fmla="*/ 2147483646 h 27"/>
              <a:gd name="T30" fmla="*/ 2147483646 w 64"/>
              <a:gd name="T31" fmla="*/ 2147483646 h 27"/>
              <a:gd name="T32" fmla="*/ 2147483646 w 64"/>
              <a:gd name="T33" fmla="*/ 2147483646 h 27"/>
              <a:gd name="T34" fmla="*/ 2147483646 w 64"/>
              <a:gd name="T35" fmla="*/ 2147483646 h 27"/>
              <a:gd name="T36" fmla="*/ 2147483646 w 64"/>
              <a:gd name="T37" fmla="*/ 2147483646 h 27"/>
              <a:gd name="T38" fmla="*/ 2147483646 w 64"/>
              <a:gd name="T39" fmla="*/ 2147483646 h 27"/>
              <a:gd name="T40" fmla="*/ 2147483646 w 64"/>
              <a:gd name="T41" fmla="*/ 2147483646 h 27"/>
              <a:gd name="T42" fmla="*/ 2147483646 w 64"/>
              <a:gd name="T43" fmla="*/ 2147483646 h 27"/>
              <a:gd name="T44" fmla="*/ 2147483646 w 64"/>
              <a:gd name="T45" fmla="*/ 2147483646 h 27"/>
              <a:gd name="T46" fmla="*/ 2147483646 w 64"/>
              <a:gd name="T47" fmla="*/ 2147483646 h 27"/>
              <a:gd name="T48" fmla="*/ 2147483646 w 64"/>
              <a:gd name="T49" fmla="*/ 2147483646 h 2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64" h="27">
                <a:moveTo>
                  <a:pt x="47" y="6"/>
                </a:moveTo>
                <a:lnTo>
                  <a:pt x="40" y="3"/>
                </a:lnTo>
                <a:lnTo>
                  <a:pt x="31" y="1"/>
                </a:lnTo>
                <a:lnTo>
                  <a:pt x="21" y="0"/>
                </a:lnTo>
                <a:lnTo>
                  <a:pt x="15" y="2"/>
                </a:lnTo>
                <a:lnTo>
                  <a:pt x="9" y="8"/>
                </a:lnTo>
                <a:lnTo>
                  <a:pt x="3" y="13"/>
                </a:lnTo>
                <a:lnTo>
                  <a:pt x="0" y="18"/>
                </a:lnTo>
                <a:lnTo>
                  <a:pt x="1" y="21"/>
                </a:lnTo>
                <a:lnTo>
                  <a:pt x="5" y="23"/>
                </a:lnTo>
                <a:lnTo>
                  <a:pt x="11" y="23"/>
                </a:lnTo>
                <a:lnTo>
                  <a:pt x="17" y="24"/>
                </a:lnTo>
                <a:lnTo>
                  <a:pt x="21" y="24"/>
                </a:lnTo>
                <a:lnTo>
                  <a:pt x="26" y="25"/>
                </a:lnTo>
                <a:lnTo>
                  <a:pt x="32" y="26"/>
                </a:lnTo>
                <a:lnTo>
                  <a:pt x="39" y="26"/>
                </a:lnTo>
                <a:lnTo>
                  <a:pt x="46" y="27"/>
                </a:lnTo>
                <a:lnTo>
                  <a:pt x="51" y="27"/>
                </a:lnTo>
                <a:lnTo>
                  <a:pt x="57" y="26"/>
                </a:lnTo>
                <a:lnTo>
                  <a:pt x="62" y="26"/>
                </a:lnTo>
                <a:lnTo>
                  <a:pt x="64" y="24"/>
                </a:lnTo>
                <a:lnTo>
                  <a:pt x="64" y="21"/>
                </a:lnTo>
                <a:lnTo>
                  <a:pt x="63" y="17"/>
                </a:lnTo>
                <a:lnTo>
                  <a:pt x="57" y="11"/>
                </a:lnTo>
                <a:lnTo>
                  <a:pt x="47" y="6"/>
                </a:lnTo>
                <a:close/>
              </a:path>
            </a:pathLst>
          </a:custGeom>
          <a:solidFill>
            <a:srgbClr val="BF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980"/>
          </a:p>
        </p:txBody>
      </p:sp>
      <p:sp>
        <p:nvSpPr>
          <p:cNvPr id="1031" name="Freeform 235">
            <a:extLst>
              <a:ext uri="{FF2B5EF4-FFF2-40B4-BE49-F238E27FC236}">
                <a16:creationId xmlns:a16="http://schemas.microsoft.com/office/drawing/2014/main" id="{8B90FB52-7AAD-4B9B-87B5-02F6F219AD17}"/>
              </a:ext>
            </a:extLst>
          </p:cNvPr>
          <p:cNvSpPr>
            <a:spLocks/>
          </p:cNvSpPr>
          <p:nvPr/>
        </p:nvSpPr>
        <p:spPr bwMode="auto">
          <a:xfrm>
            <a:off x="1634490" y="2060046"/>
            <a:ext cx="48895" cy="34184"/>
          </a:xfrm>
          <a:custGeom>
            <a:avLst/>
            <a:gdLst>
              <a:gd name="T0" fmla="*/ 2147483646 w 103"/>
              <a:gd name="T1" fmla="*/ 2147483646 h 53"/>
              <a:gd name="T2" fmla="*/ 2147483646 w 103"/>
              <a:gd name="T3" fmla="*/ 2147483646 h 53"/>
              <a:gd name="T4" fmla="*/ 2147483646 w 103"/>
              <a:gd name="T5" fmla="*/ 2147483646 h 53"/>
              <a:gd name="T6" fmla="*/ 2147483646 w 103"/>
              <a:gd name="T7" fmla="*/ 2147483646 h 53"/>
              <a:gd name="T8" fmla="*/ 2147483646 w 103"/>
              <a:gd name="T9" fmla="*/ 2147483646 h 53"/>
              <a:gd name="T10" fmla="*/ 2147483646 w 103"/>
              <a:gd name="T11" fmla="*/ 2147483646 h 53"/>
              <a:gd name="T12" fmla="*/ 2147483646 w 103"/>
              <a:gd name="T13" fmla="*/ 2147483646 h 53"/>
              <a:gd name="T14" fmla="*/ 2147483646 w 103"/>
              <a:gd name="T15" fmla="*/ 2147483646 h 53"/>
              <a:gd name="T16" fmla="*/ 2147483646 w 103"/>
              <a:gd name="T17" fmla="*/ 2147483646 h 53"/>
              <a:gd name="T18" fmla="*/ 2147483646 w 103"/>
              <a:gd name="T19" fmla="*/ 2147483646 h 53"/>
              <a:gd name="T20" fmla="*/ 2147483646 w 103"/>
              <a:gd name="T21" fmla="*/ 2147483646 h 53"/>
              <a:gd name="T22" fmla="*/ 2147483646 w 103"/>
              <a:gd name="T23" fmla="*/ 2147483646 h 53"/>
              <a:gd name="T24" fmla="*/ 0 w 103"/>
              <a:gd name="T25" fmla="*/ 2147483646 h 53"/>
              <a:gd name="T26" fmla="*/ 2147483646 w 103"/>
              <a:gd name="T27" fmla="*/ 2147483646 h 53"/>
              <a:gd name="T28" fmla="*/ 2147483646 w 103"/>
              <a:gd name="T29" fmla="*/ 2147483646 h 53"/>
              <a:gd name="T30" fmla="*/ 2147483646 w 103"/>
              <a:gd name="T31" fmla="*/ 2147483646 h 53"/>
              <a:gd name="T32" fmla="*/ 2147483646 w 103"/>
              <a:gd name="T33" fmla="*/ 2147483646 h 53"/>
              <a:gd name="T34" fmla="*/ 2147483646 w 103"/>
              <a:gd name="T35" fmla="*/ 2147483646 h 53"/>
              <a:gd name="T36" fmla="*/ 2147483646 w 103"/>
              <a:gd name="T37" fmla="*/ 2147483646 h 53"/>
              <a:gd name="T38" fmla="*/ 2147483646 w 103"/>
              <a:gd name="T39" fmla="*/ 2147483646 h 53"/>
              <a:gd name="T40" fmla="*/ 2147483646 w 103"/>
              <a:gd name="T41" fmla="*/ 2147483646 h 53"/>
              <a:gd name="T42" fmla="*/ 2147483646 w 103"/>
              <a:gd name="T43" fmla="*/ 2147483646 h 53"/>
              <a:gd name="T44" fmla="*/ 2147483646 w 103"/>
              <a:gd name="T45" fmla="*/ 0 h 53"/>
              <a:gd name="T46" fmla="*/ 2147483646 w 103"/>
              <a:gd name="T47" fmla="*/ 0 h 53"/>
              <a:gd name="T48" fmla="*/ 2147483646 w 103"/>
              <a:gd name="T49" fmla="*/ 2147483646 h 53"/>
              <a:gd name="T50" fmla="*/ 2147483646 w 103"/>
              <a:gd name="T51" fmla="*/ 2147483646 h 53"/>
              <a:gd name="T52" fmla="*/ 2147483646 w 103"/>
              <a:gd name="T53" fmla="*/ 2147483646 h 53"/>
              <a:gd name="T54" fmla="*/ 2147483646 w 103"/>
              <a:gd name="T55" fmla="*/ 2147483646 h 53"/>
              <a:gd name="T56" fmla="*/ 2147483646 w 103"/>
              <a:gd name="T57" fmla="*/ 2147483646 h 53"/>
              <a:gd name="T58" fmla="*/ 2147483646 w 103"/>
              <a:gd name="T59" fmla="*/ 2147483646 h 53"/>
              <a:gd name="T60" fmla="*/ 2147483646 w 103"/>
              <a:gd name="T61" fmla="*/ 2147483646 h 53"/>
              <a:gd name="T62" fmla="*/ 2147483646 w 103"/>
              <a:gd name="T63" fmla="*/ 2147483646 h 53"/>
              <a:gd name="T64" fmla="*/ 2147483646 w 103"/>
              <a:gd name="T65" fmla="*/ 2147483646 h 53"/>
              <a:gd name="T66" fmla="*/ 2147483646 w 103"/>
              <a:gd name="T67" fmla="*/ 2147483646 h 53"/>
              <a:gd name="T68" fmla="*/ 2147483646 w 103"/>
              <a:gd name="T69" fmla="*/ 2147483646 h 53"/>
              <a:gd name="T70" fmla="*/ 2147483646 w 103"/>
              <a:gd name="T71" fmla="*/ 2147483646 h 53"/>
              <a:gd name="T72" fmla="*/ 2147483646 w 103"/>
              <a:gd name="T73" fmla="*/ 2147483646 h 5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03" h="53">
                <a:moveTo>
                  <a:pt x="82" y="52"/>
                </a:moveTo>
                <a:lnTo>
                  <a:pt x="79" y="53"/>
                </a:lnTo>
                <a:lnTo>
                  <a:pt x="73" y="52"/>
                </a:lnTo>
                <a:lnTo>
                  <a:pt x="64" y="51"/>
                </a:lnTo>
                <a:lnTo>
                  <a:pt x="53" y="50"/>
                </a:lnTo>
                <a:lnTo>
                  <a:pt x="43" y="48"/>
                </a:lnTo>
                <a:lnTo>
                  <a:pt x="34" y="45"/>
                </a:lnTo>
                <a:lnTo>
                  <a:pt x="27" y="43"/>
                </a:lnTo>
                <a:lnTo>
                  <a:pt x="22" y="41"/>
                </a:lnTo>
                <a:lnTo>
                  <a:pt x="18" y="38"/>
                </a:lnTo>
                <a:lnTo>
                  <a:pt x="14" y="36"/>
                </a:lnTo>
                <a:lnTo>
                  <a:pt x="8" y="36"/>
                </a:lnTo>
                <a:lnTo>
                  <a:pt x="0" y="36"/>
                </a:lnTo>
                <a:lnTo>
                  <a:pt x="5" y="34"/>
                </a:lnTo>
                <a:lnTo>
                  <a:pt x="10" y="31"/>
                </a:lnTo>
                <a:lnTo>
                  <a:pt x="13" y="28"/>
                </a:lnTo>
                <a:lnTo>
                  <a:pt x="18" y="23"/>
                </a:lnTo>
                <a:lnTo>
                  <a:pt x="22" y="19"/>
                </a:lnTo>
                <a:lnTo>
                  <a:pt x="28" y="14"/>
                </a:lnTo>
                <a:lnTo>
                  <a:pt x="33" y="10"/>
                </a:lnTo>
                <a:lnTo>
                  <a:pt x="38" y="5"/>
                </a:lnTo>
                <a:lnTo>
                  <a:pt x="44" y="1"/>
                </a:lnTo>
                <a:lnTo>
                  <a:pt x="51" y="0"/>
                </a:lnTo>
                <a:lnTo>
                  <a:pt x="57" y="0"/>
                </a:lnTo>
                <a:lnTo>
                  <a:pt x="64" y="3"/>
                </a:lnTo>
                <a:lnTo>
                  <a:pt x="70" y="5"/>
                </a:lnTo>
                <a:lnTo>
                  <a:pt x="75" y="7"/>
                </a:lnTo>
                <a:lnTo>
                  <a:pt x="81" y="11"/>
                </a:lnTo>
                <a:lnTo>
                  <a:pt x="86" y="14"/>
                </a:lnTo>
                <a:lnTo>
                  <a:pt x="93" y="20"/>
                </a:lnTo>
                <a:lnTo>
                  <a:pt x="99" y="26"/>
                </a:lnTo>
                <a:lnTo>
                  <a:pt x="103" y="30"/>
                </a:lnTo>
                <a:lnTo>
                  <a:pt x="98" y="31"/>
                </a:lnTo>
                <a:lnTo>
                  <a:pt x="90" y="33"/>
                </a:lnTo>
                <a:lnTo>
                  <a:pt x="85" y="35"/>
                </a:lnTo>
                <a:lnTo>
                  <a:pt x="82" y="42"/>
                </a:lnTo>
                <a:lnTo>
                  <a:pt x="82" y="52"/>
                </a:lnTo>
                <a:close/>
              </a:path>
            </a:pathLst>
          </a:custGeom>
          <a:solidFill>
            <a:srgbClr val="BF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980"/>
          </a:p>
        </p:txBody>
      </p:sp>
      <p:sp>
        <p:nvSpPr>
          <p:cNvPr id="1032" name="Rectangle 312">
            <a:extLst>
              <a:ext uri="{FF2B5EF4-FFF2-40B4-BE49-F238E27FC236}">
                <a16:creationId xmlns:a16="http://schemas.microsoft.com/office/drawing/2014/main" id="{2C22A62F-D66D-4C46-AE46-5676A4E673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057" y="1084899"/>
            <a:ext cx="9417526" cy="623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422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5pPr>
      <a:lvl6pPr marL="502920"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6pPr>
      <a:lvl7pPr marL="1005840"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7pPr>
      <a:lvl8pPr marL="1508760"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8pPr>
      <a:lvl9pPr marL="2011680"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9pPr>
    </p:titleStyle>
    <p:bodyStyle>
      <a:lvl1pPr marL="377190" indent="-37719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200">
          <a:solidFill>
            <a:schemeClr val="tx1"/>
          </a:solidFill>
          <a:latin typeface="+mn-lt"/>
          <a:ea typeface="+mn-ea"/>
          <a:cs typeface="+mn-cs"/>
        </a:defRPr>
      </a:lvl1pPr>
      <a:lvl2pPr marL="817245" indent="-31432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 sz="3080">
          <a:solidFill>
            <a:schemeClr val="tx1"/>
          </a:solidFill>
          <a:latin typeface="+mn-lt"/>
        </a:defRPr>
      </a:lvl2pPr>
      <a:lvl3pPr marL="1257300" indent="-251460" algn="l" rtl="0" eaLnBrk="0" fontAlgn="base" hangingPunct="0">
        <a:spcBef>
          <a:spcPct val="20000"/>
        </a:spcBef>
        <a:spcAft>
          <a:spcPct val="0"/>
        </a:spcAft>
        <a:buClr>
          <a:srgbClr val="33CC33"/>
        </a:buClr>
        <a:buChar char="•"/>
        <a:defRPr kumimoji="1" sz="2640">
          <a:solidFill>
            <a:schemeClr val="tx1"/>
          </a:solidFill>
          <a:latin typeface="+mn-lt"/>
        </a:defRPr>
      </a:lvl3pPr>
      <a:lvl4pPr marL="1760220" indent="-25146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kumimoji="1" sz="2200">
          <a:solidFill>
            <a:schemeClr val="tx1"/>
          </a:solidFill>
          <a:latin typeface="+mn-lt"/>
        </a:defRPr>
      </a:lvl4pPr>
      <a:lvl5pPr marL="2263140" indent="-251460" algn="l" rtl="0" eaLnBrk="0" fontAlgn="base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</a:defRPr>
      </a:lvl5pPr>
      <a:lvl6pPr marL="2766060" indent="-25146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6pPr>
      <a:lvl7pPr marL="3268980" indent="-25146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7pPr>
      <a:lvl8pPr marL="3771900" indent="-25146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8pPr>
      <a:lvl9pPr marL="4274820" indent="-25146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phdcomics.com/comics.ph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jpg"/><Relationship Id="rId9" Type="http://schemas.openxmlformats.org/officeDocument/2006/relationships/image" Target="../media/image13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3138" y="1222502"/>
            <a:ext cx="3531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Application</a:t>
            </a:r>
            <a:r>
              <a:rPr spc="-80" dirty="0"/>
              <a:t> </a:t>
            </a:r>
            <a:r>
              <a:rPr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0" y="2362200"/>
            <a:ext cx="6248400" cy="2436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6667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Chapter</a:t>
            </a:r>
            <a:r>
              <a:rPr sz="2400" spc="-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7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DNS </a:t>
            </a: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Arial"/>
                <a:cs typeface="Arial"/>
              </a:rPr>
              <a:t>Domain Name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System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Other services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About Network Security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Conclusion of the course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7445" y="838200"/>
            <a:ext cx="5181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Other Applications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4159885" cy="272895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E-mail</a:t>
            </a: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World Wide Web</a:t>
            </a: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HTTP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Streaming Audio and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Video</a:t>
            </a:r>
            <a:endParaRPr lang="en-US"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Content</a:t>
            </a:r>
            <a:r>
              <a:rPr lang="en-US" sz="2400" spc="5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Delivery</a:t>
            </a:r>
            <a:endParaRPr lang="en-US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tabLst>
                <a:tab pos="469265" algn="l"/>
                <a:tab pos="469900" algn="l"/>
              </a:tabLst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67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0600" y="728726"/>
            <a:ext cx="299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Electronic</a:t>
            </a:r>
            <a:r>
              <a:rPr spc="-110" dirty="0"/>
              <a:t> </a:t>
            </a:r>
            <a:r>
              <a:rPr dirty="0"/>
              <a:t>Mail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4159885" cy="2235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Architecture and services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user agent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Message formats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Message transfer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Final delivery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9845" y="728726"/>
            <a:ext cx="5917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Architecture </a:t>
            </a:r>
            <a:r>
              <a:rPr spc="-5" dirty="0"/>
              <a:t>and </a:t>
            </a:r>
            <a:r>
              <a:rPr dirty="0"/>
              <a:t>Services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821434"/>
            <a:ext cx="782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key components and steps (numbered) to send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email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986" y="2599182"/>
            <a:ext cx="8951214" cy="29748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07461" y="5712967"/>
            <a:ext cx="4362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Architecture of the email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9845" y="728726"/>
            <a:ext cx="5917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Architecture </a:t>
            </a:r>
            <a:r>
              <a:rPr spc="-5" dirty="0"/>
              <a:t>and </a:t>
            </a:r>
            <a:r>
              <a:rPr dirty="0"/>
              <a:t>Services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61664" y="1720319"/>
            <a:ext cx="5488305" cy="695325"/>
            <a:chOff x="1861664" y="1720319"/>
            <a:chExt cx="5488305" cy="695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1664" y="1720319"/>
              <a:ext cx="5301135" cy="6952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162799" y="1725929"/>
              <a:ext cx="186690" cy="689610"/>
            </a:xfrm>
            <a:custGeom>
              <a:avLst/>
              <a:gdLst/>
              <a:ahLst/>
              <a:cxnLst/>
              <a:rect l="l" t="t" r="r" b="b"/>
              <a:pathLst>
                <a:path w="186690" h="689610">
                  <a:moveTo>
                    <a:pt x="98297" y="576834"/>
                  </a:moveTo>
                  <a:lnTo>
                    <a:pt x="98297" y="22097"/>
                  </a:lnTo>
                  <a:lnTo>
                    <a:pt x="96011" y="17525"/>
                  </a:lnTo>
                  <a:lnTo>
                    <a:pt x="93725" y="15239"/>
                  </a:lnTo>
                  <a:lnTo>
                    <a:pt x="93725" y="14477"/>
                  </a:lnTo>
                  <a:lnTo>
                    <a:pt x="92963" y="13715"/>
                  </a:lnTo>
                  <a:lnTo>
                    <a:pt x="92201" y="13715"/>
                  </a:lnTo>
                  <a:lnTo>
                    <a:pt x="89153" y="11429"/>
                  </a:lnTo>
                  <a:lnTo>
                    <a:pt x="71151" y="6026"/>
                  </a:lnTo>
                  <a:lnTo>
                    <a:pt x="49758" y="2724"/>
                  </a:lnTo>
                  <a:lnTo>
                    <a:pt x="28060" y="1107"/>
                  </a:lnTo>
                  <a:lnTo>
                    <a:pt x="9143" y="761"/>
                  </a:lnTo>
                  <a:lnTo>
                    <a:pt x="761" y="0"/>
                  </a:lnTo>
                  <a:lnTo>
                    <a:pt x="0" y="19050"/>
                  </a:lnTo>
                  <a:lnTo>
                    <a:pt x="9143" y="19812"/>
                  </a:lnTo>
                  <a:lnTo>
                    <a:pt x="25650" y="20108"/>
                  </a:lnTo>
                  <a:lnTo>
                    <a:pt x="45529" y="21497"/>
                  </a:lnTo>
                  <a:lnTo>
                    <a:pt x="65122" y="24330"/>
                  </a:lnTo>
                  <a:lnTo>
                    <a:pt x="79247" y="28505"/>
                  </a:lnTo>
                  <a:lnTo>
                    <a:pt x="79247" y="24383"/>
                  </a:lnTo>
                  <a:lnTo>
                    <a:pt x="79901" y="26996"/>
                  </a:lnTo>
                  <a:lnTo>
                    <a:pt x="81533" y="29717"/>
                  </a:lnTo>
                  <a:lnTo>
                    <a:pt x="81533" y="586740"/>
                  </a:lnTo>
                  <a:lnTo>
                    <a:pt x="82295" y="588264"/>
                  </a:lnTo>
                  <a:lnTo>
                    <a:pt x="83819" y="589788"/>
                  </a:lnTo>
                  <a:lnTo>
                    <a:pt x="84581" y="589788"/>
                  </a:lnTo>
                  <a:lnTo>
                    <a:pt x="84581" y="590550"/>
                  </a:lnTo>
                  <a:lnTo>
                    <a:pt x="85343" y="591312"/>
                  </a:lnTo>
                  <a:lnTo>
                    <a:pt x="87629" y="592836"/>
                  </a:lnTo>
                  <a:lnTo>
                    <a:pt x="94093" y="594806"/>
                  </a:lnTo>
                  <a:lnTo>
                    <a:pt x="96011" y="594271"/>
                  </a:lnTo>
                  <a:lnTo>
                    <a:pt x="96011" y="575310"/>
                  </a:lnTo>
                  <a:lnTo>
                    <a:pt x="98297" y="576834"/>
                  </a:lnTo>
                  <a:close/>
                </a:path>
                <a:path w="186690" h="689610">
                  <a:moveTo>
                    <a:pt x="79901" y="26996"/>
                  </a:moveTo>
                  <a:lnTo>
                    <a:pt x="79247" y="24383"/>
                  </a:lnTo>
                  <a:lnTo>
                    <a:pt x="79247" y="25907"/>
                  </a:lnTo>
                  <a:lnTo>
                    <a:pt x="79901" y="26996"/>
                  </a:lnTo>
                  <a:close/>
                </a:path>
                <a:path w="186690" h="689610">
                  <a:moveTo>
                    <a:pt x="80009" y="27431"/>
                  </a:moveTo>
                  <a:lnTo>
                    <a:pt x="79901" y="26996"/>
                  </a:lnTo>
                  <a:lnTo>
                    <a:pt x="79247" y="25907"/>
                  </a:lnTo>
                  <a:lnTo>
                    <a:pt x="80009" y="27431"/>
                  </a:lnTo>
                  <a:close/>
                </a:path>
                <a:path w="186690" h="689610">
                  <a:moveTo>
                    <a:pt x="80771" y="28955"/>
                  </a:moveTo>
                  <a:lnTo>
                    <a:pt x="80009" y="28193"/>
                  </a:lnTo>
                  <a:lnTo>
                    <a:pt x="80009" y="27431"/>
                  </a:lnTo>
                  <a:lnTo>
                    <a:pt x="79247" y="25907"/>
                  </a:lnTo>
                  <a:lnTo>
                    <a:pt x="79247" y="28505"/>
                  </a:lnTo>
                  <a:lnTo>
                    <a:pt x="80771" y="28955"/>
                  </a:lnTo>
                  <a:close/>
                </a:path>
                <a:path w="186690" h="689610">
                  <a:moveTo>
                    <a:pt x="81533" y="586740"/>
                  </a:moveTo>
                  <a:lnTo>
                    <a:pt x="81533" y="29717"/>
                  </a:lnTo>
                  <a:lnTo>
                    <a:pt x="80771" y="28955"/>
                  </a:lnTo>
                  <a:lnTo>
                    <a:pt x="79247" y="28505"/>
                  </a:lnTo>
                  <a:lnTo>
                    <a:pt x="79247" y="582168"/>
                  </a:lnTo>
                  <a:lnTo>
                    <a:pt x="80009" y="582930"/>
                  </a:lnTo>
                  <a:lnTo>
                    <a:pt x="80009" y="584454"/>
                  </a:lnTo>
                  <a:lnTo>
                    <a:pt x="80771" y="585978"/>
                  </a:lnTo>
                  <a:lnTo>
                    <a:pt x="81533" y="586740"/>
                  </a:lnTo>
                  <a:close/>
                </a:path>
                <a:path w="186690" h="689610">
                  <a:moveTo>
                    <a:pt x="168401" y="604266"/>
                  </a:moveTo>
                  <a:lnTo>
                    <a:pt x="147919" y="603648"/>
                  </a:lnTo>
                  <a:lnTo>
                    <a:pt x="127425" y="602122"/>
                  </a:lnTo>
                  <a:lnTo>
                    <a:pt x="107226" y="598811"/>
                  </a:lnTo>
                  <a:lnTo>
                    <a:pt x="94093" y="594806"/>
                  </a:lnTo>
                  <a:lnTo>
                    <a:pt x="92963" y="595122"/>
                  </a:lnTo>
                  <a:lnTo>
                    <a:pt x="89153" y="596646"/>
                  </a:lnTo>
                  <a:lnTo>
                    <a:pt x="88391" y="596646"/>
                  </a:lnTo>
                  <a:lnTo>
                    <a:pt x="87629" y="597408"/>
                  </a:lnTo>
                  <a:lnTo>
                    <a:pt x="85343" y="598932"/>
                  </a:lnTo>
                  <a:lnTo>
                    <a:pt x="84581" y="598932"/>
                  </a:lnTo>
                  <a:lnTo>
                    <a:pt x="84581" y="599694"/>
                  </a:lnTo>
                  <a:lnTo>
                    <a:pt x="81533" y="602742"/>
                  </a:lnTo>
                  <a:lnTo>
                    <a:pt x="80771" y="604266"/>
                  </a:lnTo>
                  <a:lnTo>
                    <a:pt x="80009" y="605028"/>
                  </a:lnTo>
                  <a:lnTo>
                    <a:pt x="80009" y="606552"/>
                  </a:lnTo>
                  <a:lnTo>
                    <a:pt x="79247" y="608076"/>
                  </a:lnTo>
                  <a:lnTo>
                    <a:pt x="79247" y="689610"/>
                  </a:lnTo>
                  <a:lnTo>
                    <a:pt x="96011" y="689610"/>
                  </a:lnTo>
                  <a:lnTo>
                    <a:pt x="96011" y="614934"/>
                  </a:lnTo>
                  <a:lnTo>
                    <a:pt x="98297" y="611124"/>
                  </a:lnTo>
                  <a:lnTo>
                    <a:pt x="98297" y="613156"/>
                  </a:lnTo>
                  <a:lnTo>
                    <a:pt x="99059" y="612648"/>
                  </a:lnTo>
                  <a:lnTo>
                    <a:pt x="116043" y="608434"/>
                  </a:lnTo>
                  <a:lnTo>
                    <a:pt x="133383" y="606256"/>
                  </a:lnTo>
                  <a:lnTo>
                    <a:pt x="150896" y="605179"/>
                  </a:lnTo>
                  <a:lnTo>
                    <a:pt x="168401" y="604266"/>
                  </a:lnTo>
                  <a:close/>
                </a:path>
                <a:path w="186690" h="689610">
                  <a:moveTo>
                    <a:pt x="81533" y="29717"/>
                  </a:moveTo>
                  <a:lnTo>
                    <a:pt x="79901" y="26996"/>
                  </a:lnTo>
                  <a:lnTo>
                    <a:pt x="80009" y="27431"/>
                  </a:lnTo>
                  <a:lnTo>
                    <a:pt x="80009" y="28193"/>
                  </a:lnTo>
                  <a:lnTo>
                    <a:pt x="81533" y="29717"/>
                  </a:lnTo>
                  <a:close/>
                </a:path>
                <a:path w="186690" h="689610">
                  <a:moveTo>
                    <a:pt x="186689" y="600456"/>
                  </a:moveTo>
                  <a:lnTo>
                    <a:pt x="186689" y="589788"/>
                  </a:lnTo>
                  <a:lnTo>
                    <a:pt x="182879" y="585216"/>
                  </a:lnTo>
                  <a:lnTo>
                    <a:pt x="168401" y="585216"/>
                  </a:lnTo>
                  <a:lnTo>
                    <a:pt x="150433" y="586340"/>
                  </a:lnTo>
                  <a:lnTo>
                    <a:pt x="130049" y="587754"/>
                  </a:lnTo>
                  <a:lnTo>
                    <a:pt x="109982" y="590375"/>
                  </a:lnTo>
                  <a:lnTo>
                    <a:pt x="94093" y="594806"/>
                  </a:lnTo>
                  <a:lnTo>
                    <a:pt x="107226" y="598811"/>
                  </a:lnTo>
                  <a:lnTo>
                    <a:pt x="127425" y="602122"/>
                  </a:lnTo>
                  <a:lnTo>
                    <a:pt x="147919" y="603648"/>
                  </a:lnTo>
                  <a:lnTo>
                    <a:pt x="168401" y="604266"/>
                  </a:lnTo>
                  <a:lnTo>
                    <a:pt x="182879" y="604266"/>
                  </a:lnTo>
                  <a:lnTo>
                    <a:pt x="186689" y="600456"/>
                  </a:lnTo>
                  <a:close/>
                </a:path>
                <a:path w="186690" h="689610">
                  <a:moveTo>
                    <a:pt x="168401" y="585216"/>
                  </a:moveTo>
                  <a:lnTo>
                    <a:pt x="115363" y="580981"/>
                  </a:lnTo>
                  <a:lnTo>
                    <a:pt x="96011" y="575310"/>
                  </a:lnTo>
                  <a:lnTo>
                    <a:pt x="97535" y="576834"/>
                  </a:lnTo>
                  <a:lnTo>
                    <a:pt x="97535" y="577850"/>
                  </a:lnTo>
                  <a:lnTo>
                    <a:pt x="98297" y="579120"/>
                  </a:lnTo>
                  <a:lnTo>
                    <a:pt x="98297" y="593634"/>
                  </a:lnTo>
                  <a:lnTo>
                    <a:pt x="109982" y="590375"/>
                  </a:lnTo>
                  <a:lnTo>
                    <a:pt x="130049" y="587754"/>
                  </a:lnTo>
                  <a:lnTo>
                    <a:pt x="150896" y="586311"/>
                  </a:lnTo>
                  <a:lnTo>
                    <a:pt x="168401" y="585216"/>
                  </a:lnTo>
                  <a:close/>
                </a:path>
                <a:path w="186690" h="689610">
                  <a:moveTo>
                    <a:pt x="97535" y="577850"/>
                  </a:moveTo>
                  <a:lnTo>
                    <a:pt x="97535" y="576834"/>
                  </a:lnTo>
                  <a:lnTo>
                    <a:pt x="96011" y="575310"/>
                  </a:lnTo>
                  <a:lnTo>
                    <a:pt x="97535" y="577850"/>
                  </a:lnTo>
                  <a:close/>
                </a:path>
                <a:path w="186690" h="689610">
                  <a:moveTo>
                    <a:pt x="98297" y="593634"/>
                  </a:moveTo>
                  <a:lnTo>
                    <a:pt x="98297" y="579120"/>
                  </a:lnTo>
                  <a:lnTo>
                    <a:pt x="96011" y="575310"/>
                  </a:lnTo>
                  <a:lnTo>
                    <a:pt x="96011" y="594271"/>
                  </a:lnTo>
                  <a:lnTo>
                    <a:pt x="98297" y="593634"/>
                  </a:lnTo>
                  <a:close/>
                </a:path>
                <a:path w="186690" h="689610">
                  <a:moveTo>
                    <a:pt x="98297" y="613156"/>
                  </a:moveTo>
                  <a:lnTo>
                    <a:pt x="98297" y="611124"/>
                  </a:lnTo>
                  <a:lnTo>
                    <a:pt x="96011" y="614934"/>
                  </a:lnTo>
                  <a:lnTo>
                    <a:pt x="97535" y="613410"/>
                  </a:lnTo>
                  <a:lnTo>
                    <a:pt x="97535" y="613664"/>
                  </a:lnTo>
                  <a:lnTo>
                    <a:pt x="98297" y="613156"/>
                  </a:lnTo>
                  <a:close/>
                </a:path>
                <a:path w="186690" h="689610">
                  <a:moveTo>
                    <a:pt x="98297" y="613410"/>
                  </a:moveTo>
                  <a:lnTo>
                    <a:pt x="96773" y="614172"/>
                  </a:lnTo>
                  <a:lnTo>
                    <a:pt x="96011" y="614934"/>
                  </a:lnTo>
                  <a:lnTo>
                    <a:pt x="98297" y="613410"/>
                  </a:lnTo>
                  <a:close/>
                </a:path>
                <a:path w="186690" h="689610">
                  <a:moveTo>
                    <a:pt x="98297" y="689610"/>
                  </a:moveTo>
                  <a:lnTo>
                    <a:pt x="98297" y="613410"/>
                  </a:lnTo>
                  <a:lnTo>
                    <a:pt x="96011" y="614934"/>
                  </a:lnTo>
                  <a:lnTo>
                    <a:pt x="96011" y="689610"/>
                  </a:lnTo>
                  <a:lnTo>
                    <a:pt x="98297" y="689610"/>
                  </a:lnTo>
                  <a:close/>
                </a:path>
                <a:path w="186690" h="689610">
                  <a:moveTo>
                    <a:pt x="97535" y="613664"/>
                  </a:moveTo>
                  <a:lnTo>
                    <a:pt x="97535" y="613410"/>
                  </a:lnTo>
                  <a:lnTo>
                    <a:pt x="96773" y="614172"/>
                  </a:lnTo>
                  <a:lnTo>
                    <a:pt x="97535" y="613664"/>
                  </a:lnTo>
                  <a:close/>
                </a:path>
                <a:path w="186690" h="689610">
                  <a:moveTo>
                    <a:pt x="98297" y="613410"/>
                  </a:moveTo>
                  <a:lnTo>
                    <a:pt x="98297" y="613156"/>
                  </a:lnTo>
                  <a:lnTo>
                    <a:pt x="96773" y="614172"/>
                  </a:lnTo>
                  <a:lnTo>
                    <a:pt x="98297" y="61341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18323" y="2125472"/>
            <a:ext cx="108331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Envel</a:t>
            </a:r>
            <a:r>
              <a:rPr sz="2000" spc="-10" dirty="0">
                <a:latin typeface="Arial"/>
                <a:cs typeface="Arial"/>
              </a:rPr>
              <a:t>op</a:t>
            </a:r>
            <a:r>
              <a:rPr sz="2000" spc="-5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7200" y="2414777"/>
            <a:ext cx="9144000" cy="3716654"/>
            <a:chOff x="457200" y="2414777"/>
            <a:chExt cx="9144000" cy="3716654"/>
          </a:xfrm>
        </p:grpSpPr>
        <p:sp>
          <p:nvSpPr>
            <p:cNvPr id="8" name="object 8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62800" y="2415552"/>
              <a:ext cx="100965" cy="1958339"/>
            </a:xfrm>
            <a:custGeom>
              <a:avLst/>
              <a:gdLst/>
              <a:ahLst/>
              <a:cxnLst/>
              <a:rect l="l" t="t" r="r" b="b"/>
              <a:pathLst>
                <a:path w="100965" h="1958339">
                  <a:moveTo>
                    <a:pt x="98298" y="0"/>
                  </a:moveTo>
                  <a:lnTo>
                    <a:pt x="79248" y="0"/>
                  </a:lnTo>
                  <a:lnTo>
                    <a:pt x="79248" y="471881"/>
                  </a:lnTo>
                  <a:lnTo>
                    <a:pt x="63119" y="476262"/>
                  </a:lnTo>
                  <a:lnTo>
                    <a:pt x="45059" y="478815"/>
                  </a:lnTo>
                  <a:lnTo>
                    <a:pt x="26746" y="480085"/>
                  </a:lnTo>
                  <a:lnTo>
                    <a:pt x="9906" y="480783"/>
                  </a:lnTo>
                  <a:lnTo>
                    <a:pt x="0" y="480809"/>
                  </a:lnTo>
                  <a:lnTo>
                    <a:pt x="762" y="499859"/>
                  </a:lnTo>
                  <a:lnTo>
                    <a:pt x="9906" y="499859"/>
                  </a:lnTo>
                  <a:lnTo>
                    <a:pt x="28168" y="499021"/>
                  </a:lnTo>
                  <a:lnTo>
                    <a:pt x="51015" y="497205"/>
                  </a:lnTo>
                  <a:lnTo>
                    <a:pt x="73317" y="493674"/>
                  </a:lnTo>
                  <a:lnTo>
                    <a:pt x="79248" y="491540"/>
                  </a:lnTo>
                  <a:lnTo>
                    <a:pt x="81534" y="490702"/>
                  </a:lnTo>
                  <a:lnTo>
                    <a:pt x="89916" y="487667"/>
                  </a:lnTo>
                  <a:lnTo>
                    <a:pt x="92202" y="486143"/>
                  </a:lnTo>
                  <a:lnTo>
                    <a:pt x="92964" y="486143"/>
                  </a:lnTo>
                  <a:lnTo>
                    <a:pt x="93726" y="485381"/>
                  </a:lnTo>
                  <a:lnTo>
                    <a:pt x="93726" y="484619"/>
                  </a:lnTo>
                  <a:lnTo>
                    <a:pt x="95250" y="483857"/>
                  </a:lnTo>
                  <a:lnTo>
                    <a:pt x="96012" y="482333"/>
                  </a:lnTo>
                  <a:lnTo>
                    <a:pt x="96774" y="481571"/>
                  </a:lnTo>
                  <a:lnTo>
                    <a:pt x="98298" y="478523"/>
                  </a:lnTo>
                  <a:lnTo>
                    <a:pt x="98298" y="0"/>
                  </a:lnTo>
                  <a:close/>
                </a:path>
                <a:path w="100965" h="1958339">
                  <a:moveTo>
                    <a:pt x="100584" y="553961"/>
                  </a:moveTo>
                  <a:lnTo>
                    <a:pt x="99822" y="553199"/>
                  </a:lnTo>
                  <a:lnTo>
                    <a:pt x="99822" y="551675"/>
                  </a:lnTo>
                  <a:lnTo>
                    <a:pt x="99060" y="550151"/>
                  </a:lnTo>
                  <a:lnTo>
                    <a:pt x="96012" y="547103"/>
                  </a:lnTo>
                  <a:lnTo>
                    <a:pt x="95250" y="547103"/>
                  </a:lnTo>
                  <a:lnTo>
                    <a:pt x="94488" y="546341"/>
                  </a:lnTo>
                  <a:lnTo>
                    <a:pt x="92202" y="544817"/>
                  </a:lnTo>
                  <a:lnTo>
                    <a:pt x="84582" y="542391"/>
                  </a:lnTo>
                  <a:lnTo>
                    <a:pt x="84582" y="562343"/>
                  </a:lnTo>
                  <a:lnTo>
                    <a:pt x="83312" y="561505"/>
                  </a:lnTo>
                  <a:lnTo>
                    <a:pt x="83820" y="561581"/>
                  </a:lnTo>
                  <a:lnTo>
                    <a:pt x="84582" y="562343"/>
                  </a:lnTo>
                  <a:lnTo>
                    <a:pt x="84582" y="542391"/>
                  </a:lnTo>
                  <a:lnTo>
                    <a:pt x="77279" y="540054"/>
                  </a:lnTo>
                  <a:lnTo>
                    <a:pt x="61810" y="537425"/>
                  </a:lnTo>
                  <a:lnTo>
                    <a:pt x="46101" y="536028"/>
                  </a:lnTo>
                  <a:lnTo>
                    <a:pt x="30480" y="534911"/>
                  </a:lnTo>
                  <a:lnTo>
                    <a:pt x="15240" y="534911"/>
                  </a:lnTo>
                  <a:lnTo>
                    <a:pt x="15240" y="553961"/>
                  </a:lnTo>
                  <a:lnTo>
                    <a:pt x="30480" y="553961"/>
                  </a:lnTo>
                  <a:lnTo>
                    <a:pt x="43903" y="555002"/>
                  </a:lnTo>
                  <a:lnTo>
                    <a:pt x="57404" y="556234"/>
                  </a:lnTo>
                  <a:lnTo>
                    <a:pt x="70777" y="558228"/>
                  </a:lnTo>
                  <a:lnTo>
                    <a:pt x="81534" y="560997"/>
                  </a:lnTo>
                  <a:lnTo>
                    <a:pt x="81534" y="979157"/>
                  </a:lnTo>
                  <a:lnTo>
                    <a:pt x="81534" y="1958327"/>
                  </a:lnTo>
                  <a:lnTo>
                    <a:pt x="100584" y="1958327"/>
                  </a:lnTo>
                  <a:lnTo>
                    <a:pt x="100584" y="979157"/>
                  </a:lnTo>
                  <a:lnTo>
                    <a:pt x="100584" y="553961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2788" y="2415539"/>
              <a:ext cx="5430011" cy="37155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178040" y="4497323"/>
              <a:ext cx="161925" cy="1584325"/>
            </a:xfrm>
            <a:custGeom>
              <a:avLst/>
              <a:gdLst/>
              <a:ahLst/>
              <a:cxnLst/>
              <a:rect l="l" t="t" r="r" b="b"/>
              <a:pathLst>
                <a:path w="161925" h="1584325">
                  <a:moveTo>
                    <a:pt x="77241" y="18427"/>
                  </a:moveTo>
                  <a:lnTo>
                    <a:pt x="74676" y="17526"/>
                  </a:lnTo>
                  <a:lnTo>
                    <a:pt x="72390" y="16764"/>
                  </a:lnTo>
                  <a:lnTo>
                    <a:pt x="69342" y="13716"/>
                  </a:lnTo>
                  <a:lnTo>
                    <a:pt x="68580" y="12192"/>
                  </a:lnTo>
                  <a:lnTo>
                    <a:pt x="67818" y="11430"/>
                  </a:lnTo>
                  <a:lnTo>
                    <a:pt x="67056" y="9906"/>
                  </a:lnTo>
                  <a:lnTo>
                    <a:pt x="67056" y="7620"/>
                  </a:lnTo>
                  <a:lnTo>
                    <a:pt x="66294" y="6858"/>
                  </a:lnTo>
                  <a:lnTo>
                    <a:pt x="66294" y="30480"/>
                  </a:lnTo>
                  <a:lnTo>
                    <a:pt x="67056" y="29718"/>
                  </a:lnTo>
                  <a:lnTo>
                    <a:pt x="67056" y="27432"/>
                  </a:lnTo>
                  <a:lnTo>
                    <a:pt x="68580" y="24384"/>
                  </a:lnTo>
                  <a:lnTo>
                    <a:pt x="69342" y="23622"/>
                  </a:lnTo>
                  <a:lnTo>
                    <a:pt x="70104" y="22098"/>
                  </a:lnTo>
                  <a:lnTo>
                    <a:pt x="70866" y="21336"/>
                  </a:lnTo>
                  <a:lnTo>
                    <a:pt x="71628" y="21336"/>
                  </a:lnTo>
                  <a:lnTo>
                    <a:pt x="72390" y="20574"/>
                  </a:lnTo>
                  <a:lnTo>
                    <a:pt x="75438" y="19050"/>
                  </a:lnTo>
                  <a:lnTo>
                    <a:pt x="77241" y="18427"/>
                  </a:lnTo>
                  <a:close/>
                </a:path>
                <a:path w="161925" h="1584325">
                  <a:moveTo>
                    <a:pt x="85344" y="855726"/>
                  </a:moveTo>
                  <a:lnTo>
                    <a:pt x="66294" y="855726"/>
                  </a:lnTo>
                  <a:lnTo>
                    <a:pt x="66294" y="1557947"/>
                  </a:lnTo>
                  <a:lnTo>
                    <a:pt x="55651" y="1560779"/>
                  </a:lnTo>
                  <a:lnTo>
                    <a:pt x="41452" y="1562849"/>
                  </a:lnTo>
                  <a:lnTo>
                    <a:pt x="27089" y="1563966"/>
                  </a:lnTo>
                  <a:lnTo>
                    <a:pt x="14478" y="1564386"/>
                  </a:lnTo>
                  <a:lnTo>
                    <a:pt x="0" y="1565148"/>
                  </a:lnTo>
                  <a:lnTo>
                    <a:pt x="0" y="1584198"/>
                  </a:lnTo>
                  <a:lnTo>
                    <a:pt x="16002" y="1583436"/>
                  </a:lnTo>
                  <a:lnTo>
                    <a:pt x="31686" y="1582864"/>
                  </a:lnTo>
                  <a:lnTo>
                    <a:pt x="47421" y="1581518"/>
                  </a:lnTo>
                  <a:lnTo>
                    <a:pt x="62865" y="1578648"/>
                  </a:lnTo>
                  <a:lnTo>
                    <a:pt x="66294" y="1577479"/>
                  </a:lnTo>
                  <a:lnTo>
                    <a:pt x="69342" y="1576425"/>
                  </a:lnTo>
                  <a:lnTo>
                    <a:pt x="77724" y="1573530"/>
                  </a:lnTo>
                  <a:lnTo>
                    <a:pt x="79248" y="1572768"/>
                  </a:lnTo>
                  <a:lnTo>
                    <a:pt x="81534" y="1570482"/>
                  </a:lnTo>
                  <a:lnTo>
                    <a:pt x="83058" y="1569720"/>
                  </a:lnTo>
                  <a:lnTo>
                    <a:pt x="83820" y="1568196"/>
                  </a:lnTo>
                  <a:lnTo>
                    <a:pt x="84582" y="1567434"/>
                  </a:lnTo>
                  <a:lnTo>
                    <a:pt x="84582" y="1565910"/>
                  </a:lnTo>
                  <a:lnTo>
                    <a:pt x="85344" y="1564386"/>
                  </a:lnTo>
                  <a:lnTo>
                    <a:pt x="85344" y="855726"/>
                  </a:lnTo>
                  <a:close/>
                </a:path>
                <a:path w="161925" h="1584325">
                  <a:moveTo>
                    <a:pt x="161544" y="12954"/>
                  </a:moveTo>
                  <a:lnTo>
                    <a:pt x="157734" y="9144"/>
                  </a:lnTo>
                  <a:lnTo>
                    <a:pt x="152400" y="9144"/>
                  </a:lnTo>
                  <a:lnTo>
                    <a:pt x="137160" y="8382"/>
                  </a:lnTo>
                  <a:lnTo>
                    <a:pt x="136398" y="8382"/>
                  </a:lnTo>
                  <a:lnTo>
                    <a:pt x="136398" y="9144"/>
                  </a:lnTo>
                  <a:lnTo>
                    <a:pt x="121310" y="10312"/>
                  </a:lnTo>
                  <a:lnTo>
                    <a:pt x="121640" y="10274"/>
                  </a:lnTo>
                  <a:lnTo>
                    <a:pt x="136398" y="9144"/>
                  </a:lnTo>
                  <a:lnTo>
                    <a:pt x="136398" y="8382"/>
                  </a:lnTo>
                  <a:lnTo>
                    <a:pt x="95973" y="4699"/>
                  </a:lnTo>
                  <a:lnTo>
                    <a:pt x="83820" y="762"/>
                  </a:lnTo>
                  <a:lnTo>
                    <a:pt x="83947" y="1117"/>
                  </a:lnTo>
                  <a:lnTo>
                    <a:pt x="82296" y="0"/>
                  </a:lnTo>
                  <a:lnTo>
                    <a:pt x="84328" y="2032"/>
                  </a:lnTo>
                  <a:lnTo>
                    <a:pt x="84582" y="2667"/>
                  </a:lnTo>
                  <a:lnTo>
                    <a:pt x="85344" y="4572"/>
                  </a:lnTo>
                  <a:lnTo>
                    <a:pt x="85344" y="15633"/>
                  </a:lnTo>
                  <a:lnTo>
                    <a:pt x="77241" y="18427"/>
                  </a:lnTo>
                  <a:lnTo>
                    <a:pt x="85344" y="21247"/>
                  </a:lnTo>
                  <a:lnTo>
                    <a:pt x="85344" y="32766"/>
                  </a:lnTo>
                  <a:lnTo>
                    <a:pt x="84366" y="35191"/>
                  </a:lnTo>
                  <a:lnTo>
                    <a:pt x="82296" y="36576"/>
                  </a:lnTo>
                  <a:lnTo>
                    <a:pt x="83820" y="35814"/>
                  </a:lnTo>
                  <a:lnTo>
                    <a:pt x="84150" y="35725"/>
                  </a:lnTo>
                  <a:lnTo>
                    <a:pt x="83820" y="36576"/>
                  </a:lnTo>
                  <a:lnTo>
                    <a:pt x="84251" y="35699"/>
                  </a:lnTo>
                  <a:lnTo>
                    <a:pt x="84582" y="35623"/>
                  </a:lnTo>
                  <a:lnTo>
                    <a:pt x="96024" y="32575"/>
                  </a:lnTo>
                  <a:lnTo>
                    <a:pt x="110197" y="30480"/>
                  </a:lnTo>
                  <a:lnTo>
                    <a:pt x="124523" y="29146"/>
                  </a:lnTo>
                  <a:lnTo>
                    <a:pt x="136398" y="28257"/>
                  </a:lnTo>
                  <a:lnTo>
                    <a:pt x="152400" y="28194"/>
                  </a:lnTo>
                  <a:lnTo>
                    <a:pt x="157734" y="28194"/>
                  </a:lnTo>
                  <a:lnTo>
                    <a:pt x="161544" y="23622"/>
                  </a:lnTo>
                  <a:lnTo>
                    <a:pt x="161544" y="1295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423657" y="4018279"/>
            <a:ext cx="115316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Message  </a:t>
            </a:r>
            <a:r>
              <a:rPr sz="2000" spc="-5" dirty="0">
                <a:latin typeface="Arial"/>
                <a:cs typeface="Arial"/>
              </a:rPr>
              <a:t>(= </a:t>
            </a:r>
            <a:r>
              <a:rPr sz="2000" spc="-10" dirty="0">
                <a:latin typeface="Arial"/>
                <a:cs typeface="Arial"/>
              </a:rPr>
              <a:t>header  </a:t>
            </a:r>
            <a:r>
              <a:rPr sz="2000" spc="-5" dirty="0">
                <a:latin typeface="Arial"/>
                <a:cs typeface="Arial"/>
              </a:rPr>
              <a:t>and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body)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35022" y="6146546"/>
            <a:ext cx="12369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FF2BD8"/>
                </a:solidFill>
                <a:latin typeface="Arial"/>
                <a:cs typeface="Arial"/>
              </a:rPr>
              <a:t>Paper</a:t>
            </a:r>
            <a:r>
              <a:rPr sz="2000" spc="-5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2BD8"/>
                </a:solidFill>
                <a:latin typeface="Arial"/>
                <a:cs typeface="Arial"/>
              </a:rPr>
              <a:t>mail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71947" y="6151878"/>
            <a:ext cx="167576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2BD8"/>
                </a:solidFill>
                <a:latin typeface="Arial"/>
                <a:cs typeface="Arial"/>
              </a:rPr>
              <a:t>Electronic</a:t>
            </a:r>
            <a:r>
              <a:rPr sz="2000" spc="-4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2BD8"/>
                </a:solidFill>
                <a:latin typeface="Arial"/>
                <a:cs typeface="Arial"/>
              </a:rPr>
              <a:t>mail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15538" y="728726"/>
            <a:ext cx="3226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User</a:t>
            </a:r>
            <a:r>
              <a:rPr sz="36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Agent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8035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What users see </a:t>
            </a: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Arial"/>
                <a:cs typeface="Arial"/>
              </a:rPr>
              <a:t>interface elements of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typical user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agent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526" y="2195322"/>
            <a:ext cx="8378952" cy="46923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Message Formats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33270"/>
            <a:ext cx="75844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Header fields related to message transport; headers are  readable ASCII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text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2550" y="2975610"/>
            <a:ext cx="7362443" cy="31112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Message Formats</a:t>
            </a:r>
            <a:r>
              <a:rPr spc="-12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5631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Other header fields useful for user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agents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3442335"/>
            <a:chOff x="457200" y="2414777"/>
            <a:chExt cx="9144000" cy="3442335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605" y="2847593"/>
              <a:ext cx="8007857" cy="30091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4800" y="728726"/>
            <a:ext cx="4368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Message Formats</a:t>
            </a:r>
            <a:r>
              <a:rPr spc="-12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4104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MIME header fields used to describe what content is in  the body of the message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3256026"/>
            <a:ext cx="8111490" cy="20848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Message Formats</a:t>
            </a:r>
            <a:r>
              <a:rPr spc="-125" dirty="0"/>
              <a:t> </a:t>
            </a:r>
            <a:r>
              <a:rPr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33270"/>
            <a:ext cx="5935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Common MIME content types and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subtypes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155" y="2731008"/>
            <a:ext cx="8337804" cy="32605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4800" y="728726"/>
            <a:ext cx="4368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Message Formats</a:t>
            </a:r>
            <a:r>
              <a:rPr spc="-125" dirty="0"/>
              <a:t> </a:t>
            </a:r>
            <a:r>
              <a:rPr dirty="0"/>
              <a:t>(5)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20667" y="1509522"/>
            <a:ext cx="5574030" cy="5191760"/>
            <a:chOff x="3820667" y="1509522"/>
            <a:chExt cx="5574030" cy="51917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5937" y="1509522"/>
              <a:ext cx="5318759" cy="32476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8421" y="4680966"/>
              <a:ext cx="2810255" cy="202006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820668" y="5005577"/>
              <a:ext cx="241300" cy="1327150"/>
            </a:xfrm>
            <a:custGeom>
              <a:avLst/>
              <a:gdLst/>
              <a:ahLst/>
              <a:cxnLst/>
              <a:rect l="l" t="t" r="r" b="b"/>
              <a:pathLst>
                <a:path w="241300" h="1327150">
                  <a:moveTo>
                    <a:pt x="240792" y="19050"/>
                  </a:moveTo>
                  <a:lnTo>
                    <a:pt x="240030" y="0"/>
                  </a:lnTo>
                  <a:lnTo>
                    <a:pt x="228600" y="0"/>
                  </a:lnTo>
                  <a:lnTo>
                    <a:pt x="179019" y="2552"/>
                  </a:lnTo>
                  <a:lnTo>
                    <a:pt x="131064" y="12192"/>
                  </a:lnTo>
                  <a:lnTo>
                    <a:pt x="126492" y="14478"/>
                  </a:lnTo>
                  <a:lnTo>
                    <a:pt x="124968" y="14478"/>
                  </a:lnTo>
                  <a:lnTo>
                    <a:pt x="121920" y="16764"/>
                  </a:lnTo>
                  <a:lnTo>
                    <a:pt x="121158" y="17526"/>
                  </a:lnTo>
                  <a:lnTo>
                    <a:pt x="119634" y="18288"/>
                  </a:lnTo>
                  <a:lnTo>
                    <a:pt x="119634" y="19050"/>
                  </a:lnTo>
                  <a:lnTo>
                    <a:pt x="118872" y="19812"/>
                  </a:lnTo>
                  <a:lnTo>
                    <a:pt x="118110" y="19812"/>
                  </a:lnTo>
                  <a:lnTo>
                    <a:pt x="118110" y="21336"/>
                  </a:lnTo>
                  <a:lnTo>
                    <a:pt x="117348" y="21336"/>
                  </a:lnTo>
                  <a:lnTo>
                    <a:pt x="117348" y="22098"/>
                  </a:lnTo>
                  <a:lnTo>
                    <a:pt x="116586" y="23622"/>
                  </a:lnTo>
                  <a:lnTo>
                    <a:pt x="115824" y="24384"/>
                  </a:lnTo>
                  <a:lnTo>
                    <a:pt x="115824" y="27432"/>
                  </a:lnTo>
                  <a:lnTo>
                    <a:pt x="115062" y="27432"/>
                  </a:lnTo>
                  <a:lnTo>
                    <a:pt x="115062" y="347484"/>
                  </a:lnTo>
                  <a:lnTo>
                    <a:pt x="115062" y="746950"/>
                  </a:lnTo>
                  <a:lnTo>
                    <a:pt x="114731" y="747204"/>
                  </a:lnTo>
                  <a:lnTo>
                    <a:pt x="66954" y="756589"/>
                  </a:lnTo>
                  <a:lnTo>
                    <a:pt x="21336" y="758926"/>
                  </a:lnTo>
                  <a:lnTo>
                    <a:pt x="9144" y="758952"/>
                  </a:lnTo>
                  <a:lnTo>
                    <a:pt x="3810" y="758952"/>
                  </a:lnTo>
                  <a:lnTo>
                    <a:pt x="0" y="763524"/>
                  </a:lnTo>
                  <a:lnTo>
                    <a:pt x="0" y="774192"/>
                  </a:lnTo>
                  <a:lnTo>
                    <a:pt x="3810" y="778002"/>
                  </a:lnTo>
                  <a:lnTo>
                    <a:pt x="9144" y="778002"/>
                  </a:lnTo>
                  <a:lnTo>
                    <a:pt x="21336" y="778764"/>
                  </a:lnTo>
                  <a:lnTo>
                    <a:pt x="67513" y="780859"/>
                  </a:lnTo>
                  <a:lnTo>
                    <a:pt x="112776" y="789432"/>
                  </a:lnTo>
                  <a:lnTo>
                    <a:pt x="115062" y="790765"/>
                  </a:lnTo>
                  <a:lnTo>
                    <a:pt x="115062" y="1326654"/>
                  </a:lnTo>
                  <a:lnTo>
                    <a:pt x="117348" y="1326654"/>
                  </a:lnTo>
                  <a:lnTo>
                    <a:pt x="134112" y="1326654"/>
                  </a:lnTo>
                  <a:lnTo>
                    <a:pt x="134112" y="784860"/>
                  </a:lnTo>
                  <a:lnTo>
                    <a:pt x="133350" y="783336"/>
                  </a:lnTo>
                  <a:lnTo>
                    <a:pt x="133350" y="782574"/>
                  </a:lnTo>
                  <a:lnTo>
                    <a:pt x="132588" y="781812"/>
                  </a:lnTo>
                  <a:lnTo>
                    <a:pt x="132588" y="781050"/>
                  </a:lnTo>
                  <a:lnTo>
                    <a:pt x="131064" y="779526"/>
                  </a:lnTo>
                  <a:lnTo>
                    <a:pt x="131064" y="778764"/>
                  </a:lnTo>
                  <a:lnTo>
                    <a:pt x="130302" y="778764"/>
                  </a:lnTo>
                  <a:lnTo>
                    <a:pt x="130302" y="778002"/>
                  </a:lnTo>
                  <a:lnTo>
                    <a:pt x="128778" y="777240"/>
                  </a:lnTo>
                  <a:lnTo>
                    <a:pt x="128778" y="776478"/>
                  </a:lnTo>
                  <a:lnTo>
                    <a:pt x="128016" y="776478"/>
                  </a:lnTo>
                  <a:lnTo>
                    <a:pt x="124968" y="774192"/>
                  </a:lnTo>
                  <a:lnTo>
                    <a:pt x="124206" y="774192"/>
                  </a:lnTo>
                  <a:lnTo>
                    <a:pt x="123444" y="773430"/>
                  </a:lnTo>
                  <a:lnTo>
                    <a:pt x="118872" y="771906"/>
                  </a:lnTo>
                  <a:lnTo>
                    <a:pt x="108115" y="768934"/>
                  </a:lnTo>
                  <a:lnTo>
                    <a:pt x="114300" y="767257"/>
                  </a:lnTo>
                  <a:lnTo>
                    <a:pt x="115062" y="767054"/>
                  </a:lnTo>
                  <a:lnTo>
                    <a:pt x="115824" y="766851"/>
                  </a:lnTo>
                  <a:lnTo>
                    <a:pt x="117348" y="766432"/>
                  </a:lnTo>
                  <a:lnTo>
                    <a:pt x="119634" y="765810"/>
                  </a:lnTo>
                  <a:lnTo>
                    <a:pt x="123444" y="764286"/>
                  </a:lnTo>
                  <a:lnTo>
                    <a:pt x="124206" y="763524"/>
                  </a:lnTo>
                  <a:lnTo>
                    <a:pt x="124968" y="763524"/>
                  </a:lnTo>
                  <a:lnTo>
                    <a:pt x="128016" y="761238"/>
                  </a:lnTo>
                  <a:lnTo>
                    <a:pt x="128778" y="760476"/>
                  </a:lnTo>
                  <a:lnTo>
                    <a:pt x="130302" y="759714"/>
                  </a:lnTo>
                  <a:lnTo>
                    <a:pt x="130302" y="758952"/>
                  </a:lnTo>
                  <a:lnTo>
                    <a:pt x="131064" y="758952"/>
                  </a:lnTo>
                  <a:lnTo>
                    <a:pt x="131064" y="758190"/>
                  </a:lnTo>
                  <a:lnTo>
                    <a:pt x="132588" y="756666"/>
                  </a:lnTo>
                  <a:lnTo>
                    <a:pt x="132588" y="755904"/>
                  </a:lnTo>
                  <a:lnTo>
                    <a:pt x="133350" y="755142"/>
                  </a:lnTo>
                  <a:lnTo>
                    <a:pt x="133350" y="753618"/>
                  </a:lnTo>
                  <a:lnTo>
                    <a:pt x="134112" y="752856"/>
                  </a:lnTo>
                  <a:lnTo>
                    <a:pt x="134112" y="347484"/>
                  </a:lnTo>
                  <a:lnTo>
                    <a:pt x="134112" y="31623"/>
                  </a:lnTo>
                  <a:lnTo>
                    <a:pt x="135636" y="30480"/>
                  </a:lnTo>
                  <a:lnTo>
                    <a:pt x="182359" y="21488"/>
                  </a:lnTo>
                  <a:lnTo>
                    <a:pt x="228600" y="19050"/>
                  </a:lnTo>
                  <a:lnTo>
                    <a:pt x="240792" y="1905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5729" y="6332219"/>
              <a:ext cx="125729" cy="211073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3810762" y="3496055"/>
            <a:ext cx="215900" cy="1258570"/>
          </a:xfrm>
          <a:custGeom>
            <a:avLst/>
            <a:gdLst/>
            <a:ahLst/>
            <a:cxnLst/>
            <a:rect l="l" t="t" r="r" b="b"/>
            <a:pathLst>
              <a:path w="215900" h="1258570">
                <a:moveTo>
                  <a:pt x="215646" y="0"/>
                </a:moveTo>
                <a:lnTo>
                  <a:pt x="204978" y="0"/>
                </a:lnTo>
                <a:lnTo>
                  <a:pt x="183591" y="889"/>
                </a:lnTo>
                <a:lnTo>
                  <a:pt x="160705" y="2628"/>
                </a:lnTo>
                <a:lnTo>
                  <a:pt x="138049" y="5727"/>
                </a:lnTo>
                <a:lnTo>
                  <a:pt x="117348" y="10668"/>
                </a:lnTo>
                <a:lnTo>
                  <a:pt x="113538" y="12954"/>
                </a:lnTo>
                <a:lnTo>
                  <a:pt x="112776" y="12954"/>
                </a:lnTo>
                <a:lnTo>
                  <a:pt x="112776" y="13716"/>
                </a:lnTo>
                <a:lnTo>
                  <a:pt x="112014" y="13716"/>
                </a:lnTo>
                <a:lnTo>
                  <a:pt x="109728" y="15240"/>
                </a:lnTo>
                <a:lnTo>
                  <a:pt x="108966" y="16002"/>
                </a:lnTo>
                <a:lnTo>
                  <a:pt x="108204" y="16002"/>
                </a:lnTo>
                <a:lnTo>
                  <a:pt x="105918" y="18288"/>
                </a:lnTo>
                <a:lnTo>
                  <a:pt x="105156" y="19812"/>
                </a:lnTo>
                <a:lnTo>
                  <a:pt x="104394" y="20574"/>
                </a:lnTo>
                <a:lnTo>
                  <a:pt x="104394" y="22098"/>
                </a:lnTo>
                <a:lnTo>
                  <a:pt x="103632" y="24384"/>
                </a:lnTo>
                <a:lnTo>
                  <a:pt x="103632" y="25146"/>
                </a:lnTo>
                <a:lnTo>
                  <a:pt x="102870" y="25908"/>
                </a:lnTo>
                <a:lnTo>
                  <a:pt x="102870" y="608685"/>
                </a:lnTo>
                <a:lnTo>
                  <a:pt x="100584" y="609600"/>
                </a:lnTo>
                <a:lnTo>
                  <a:pt x="81076" y="614400"/>
                </a:lnTo>
                <a:lnTo>
                  <a:pt x="60579" y="617067"/>
                </a:lnTo>
                <a:lnTo>
                  <a:pt x="39471" y="618515"/>
                </a:lnTo>
                <a:lnTo>
                  <a:pt x="19812" y="619506"/>
                </a:lnTo>
                <a:lnTo>
                  <a:pt x="20574" y="619544"/>
                </a:lnTo>
                <a:lnTo>
                  <a:pt x="3810" y="619506"/>
                </a:lnTo>
                <a:lnTo>
                  <a:pt x="0" y="624078"/>
                </a:lnTo>
                <a:lnTo>
                  <a:pt x="0" y="633984"/>
                </a:lnTo>
                <a:lnTo>
                  <a:pt x="3810" y="638556"/>
                </a:lnTo>
                <a:lnTo>
                  <a:pt x="19812" y="638556"/>
                </a:lnTo>
                <a:lnTo>
                  <a:pt x="39471" y="639406"/>
                </a:lnTo>
                <a:lnTo>
                  <a:pt x="61125" y="640918"/>
                </a:lnTo>
                <a:lnTo>
                  <a:pt x="82499" y="643737"/>
                </a:lnTo>
                <a:lnTo>
                  <a:pt x="101346" y="648462"/>
                </a:lnTo>
                <a:lnTo>
                  <a:pt x="102870" y="649224"/>
                </a:lnTo>
                <a:lnTo>
                  <a:pt x="102870" y="877836"/>
                </a:lnTo>
                <a:lnTo>
                  <a:pt x="102870" y="1232154"/>
                </a:lnTo>
                <a:lnTo>
                  <a:pt x="103632" y="1232916"/>
                </a:lnTo>
                <a:lnTo>
                  <a:pt x="103632" y="1233678"/>
                </a:lnTo>
                <a:lnTo>
                  <a:pt x="104394" y="1235964"/>
                </a:lnTo>
                <a:lnTo>
                  <a:pt x="104394" y="1236726"/>
                </a:lnTo>
                <a:lnTo>
                  <a:pt x="105156" y="1238250"/>
                </a:lnTo>
                <a:lnTo>
                  <a:pt x="105918" y="1239012"/>
                </a:lnTo>
                <a:lnTo>
                  <a:pt x="107442" y="1241298"/>
                </a:lnTo>
                <a:lnTo>
                  <a:pt x="108204" y="1241298"/>
                </a:lnTo>
                <a:lnTo>
                  <a:pt x="109728" y="1242822"/>
                </a:lnTo>
                <a:lnTo>
                  <a:pt x="112014" y="1244346"/>
                </a:lnTo>
                <a:lnTo>
                  <a:pt x="112776" y="1244346"/>
                </a:lnTo>
                <a:lnTo>
                  <a:pt x="112776" y="1245108"/>
                </a:lnTo>
                <a:lnTo>
                  <a:pt x="113538" y="1245108"/>
                </a:lnTo>
                <a:lnTo>
                  <a:pt x="116586" y="1246632"/>
                </a:lnTo>
                <a:lnTo>
                  <a:pt x="120396" y="1247609"/>
                </a:lnTo>
                <a:lnTo>
                  <a:pt x="122682" y="1248181"/>
                </a:lnTo>
                <a:lnTo>
                  <a:pt x="138950" y="1252308"/>
                </a:lnTo>
                <a:lnTo>
                  <a:pt x="160388" y="1255395"/>
                </a:lnTo>
                <a:lnTo>
                  <a:pt x="182016" y="1256969"/>
                </a:lnTo>
                <a:lnTo>
                  <a:pt x="204978" y="1258062"/>
                </a:lnTo>
                <a:lnTo>
                  <a:pt x="215646" y="1258062"/>
                </a:lnTo>
                <a:lnTo>
                  <a:pt x="215646" y="1239012"/>
                </a:lnTo>
                <a:lnTo>
                  <a:pt x="204978" y="1238973"/>
                </a:lnTo>
                <a:lnTo>
                  <a:pt x="185991" y="1238008"/>
                </a:lnTo>
                <a:lnTo>
                  <a:pt x="144043" y="1233881"/>
                </a:lnTo>
                <a:lnTo>
                  <a:pt x="121920" y="1227836"/>
                </a:lnTo>
                <a:lnTo>
                  <a:pt x="121920" y="877836"/>
                </a:lnTo>
                <a:lnTo>
                  <a:pt x="121920" y="643128"/>
                </a:lnTo>
                <a:lnTo>
                  <a:pt x="121158" y="641604"/>
                </a:lnTo>
                <a:lnTo>
                  <a:pt x="121158" y="640080"/>
                </a:lnTo>
                <a:lnTo>
                  <a:pt x="117348" y="636270"/>
                </a:lnTo>
                <a:lnTo>
                  <a:pt x="117348" y="635508"/>
                </a:lnTo>
                <a:lnTo>
                  <a:pt x="116586" y="634746"/>
                </a:lnTo>
                <a:lnTo>
                  <a:pt x="115824" y="634746"/>
                </a:lnTo>
                <a:lnTo>
                  <a:pt x="113538" y="633222"/>
                </a:lnTo>
                <a:lnTo>
                  <a:pt x="112776" y="632460"/>
                </a:lnTo>
                <a:lnTo>
                  <a:pt x="112014" y="632460"/>
                </a:lnTo>
                <a:lnTo>
                  <a:pt x="107442" y="630174"/>
                </a:lnTo>
                <a:lnTo>
                  <a:pt x="101955" y="628840"/>
                </a:lnTo>
                <a:lnTo>
                  <a:pt x="102870" y="628586"/>
                </a:lnTo>
                <a:lnTo>
                  <a:pt x="105156" y="627964"/>
                </a:lnTo>
                <a:lnTo>
                  <a:pt x="108204" y="627126"/>
                </a:lnTo>
                <a:lnTo>
                  <a:pt x="112014" y="625602"/>
                </a:lnTo>
                <a:lnTo>
                  <a:pt x="112776" y="625602"/>
                </a:lnTo>
                <a:lnTo>
                  <a:pt x="112776" y="624840"/>
                </a:lnTo>
                <a:lnTo>
                  <a:pt x="113538" y="624840"/>
                </a:lnTo>
                <a:lnTo>
                  <a:pt x="115824" y="623316"/>
                </a:lnTo>
                <a:lnTo>
                  <a:pt x="116586" y="622554"/>
                </a:lnTo>
                <a:lnTo>
                  <a:pt x="117348" y="622554"/>
                </a:lnTo>
                <a:lnTo>
                  <a:pt x="117348" y="621792"/>
                </a:lnTo>
                <a:lnTo>
                  <a:pt x="120396" y="618744"/>
                </a:lnTo>
                <a:lnTo>
                  <a:pt x="121158" y="617982"/>
                </a:lnTo>
                <a:lnTo>
                  <a:pt x="121158" y="616458"/>
                </a:lnTo>
                <a:lnTo>
                  <a:pt x="121920" y="614172"/>
                </a:lnTo>
                <a:lnTo>
                  <a:pt x="121920" y="30226"/>
                </a:lnTo>
                <a:lnTo>
                  <a:pt x="164388" y="21399"/>
                </a:lnTo>
                <a:lnTo>
                  <a:pt x="204978" y="19088"/>
                </a:lnTo>
                <a:lnTo>
                  <a:pt x="215646" y="19050"/>
                </a:lnTo>
                <a:lnTo>
                  <a:pt x="215646" y="0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93139" y="1887728"/>
            <a:ext cx="2923540" cy="2681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Putting it all together: 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multipart message  containing HTML and  audio alternatives.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50">
              <a:latin typeface="Arial"/>
              <a:cs typeface="Arial"/>
            </a:endParaRPr>
          </a:p>
          <a:p>
            <a:pPr marL="1689100" marR="240029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One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part  (HTML)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63266" y="5472938"/>
            <a:ext cx="913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Another  (audio)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5938" y="728726"/>
            <a:ext cx="4446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Application</a:t>
            </a:r>
            <a:r>
              <a:rPr spc="-125" dirty="0"/>
              <a:t> </a:t>
            </a:r>
            <a:r>
              <a:rPr dirty="0"/>
              <a:t>Layer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206233" y="2721101"/>
            <a:ext cx="1457325" cy="673735"/>
            <a:chOff x="7206233" y="2721101"/>
            <a:chExt cx="1457325" cy="673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0805" y="2725673"/>
              <a:ext cx="1447800" cy="381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206234" y="2721101"/>
              <a:ext cx="1457325" cy="673735"/>
            </a:xfrm>
            <a:custGeom>
              <a:avLst/>
              <a:gdLst/>
              <a:ahLst/>
              <a:cxnLst/>
              <a:rect l="l" t="t" r="r" b="b"/>
              <a:pathLst>
                <a:path w="1457325" h="673735">
                  <a:moveTo>
                    <a:pt x="1456944" y="0"/>
                  </a:moveTo>
                  <a:lnTo>
                    <a:pt x="1447800" y="0"/>
                  </a:lnTo>
                  <a:lnTo>
                    <a:pt x="1447800" y="9906"/>
                  </a:lnTo>
                  <a:lnTo>
                    <a:pt x="1447800" y="381000"/>
                  </a:lnTo>
                  <a:lnTo>
                    <a:pt x="9144" y="381000"/>
                  </a:lnTo>
                  <a:lnTo>
                    <a:pt x="9144" y="9906"/>
                  </a:lnTo>
                  <a:lnTo>
                    <a:pt x="1447800" y="9906"/>
                  </a:lnTo>
                  <a:lnTo>
                    <a:pt x="1447800" y="0"/>
                  </a:lnTo>
                  <a:lnTo>
                    <a:pt x="0" y="0"/>
                  </a:lnTo>
                  <a:lnTo>
                    <a:pt x="0" y="386334"/>
                  </a:lnTo>
                  <a:lnTo>
                    <a:pt x="0" y="390906"/>
                  </a:lnTo>
                  <a:lnTo>
                    <a:pt x="0" y="673608"/>
                  </a:lnTo>
                  <a:lnTo>
                    <a:pt x="4572" y="673608"/>
                  </a:lnTo>
                  <a:lnTo>
                    <a:pt x="9144" y="673608"/>
                  </a:lnTo>
                  <a:lnTo>
                    <a:pt x="9144" y="395478"/>
                  </a:lnTo>
                  <a:lnTo>
                    <a:pt x="1447800" y="395478"/>
                  </a:lnTo>
                  <a:lnTo>
                    <a:pt x="1447800" y="673608"/>
                  </a:lnTo>
                  <a:lnTo>
                    <a:pt x="1452372" y="673608"/>
                  </a:lnTo>
                  <a:lnTo>
                    <a:pt x="1456944" y="673608"/>
                  </a:lnTo>
                  <a:lnTo>
                    <a:pt x="1456944" y="390906"/>
                  </a:lnTo>
                  <a:lnTo>
                    <a:pt x="1456944" y="386334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327645" y="2667711"/>
            <a:ext cx="1267460" cy="80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5080" indent="-26670">
              <a:lnSpc>
                <a:spcPct val="127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Application  </a:t>
            </a:r>
            <a:r>
              <a:rPr sz="2000" spc="-15" dirty="0">
                <a:latin typeface="Arial"/>
                <a:cs typeface="Arial"/>
              </a:rPr>
              <a:t>Transport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200" y="339394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17445" y="2872994"/>
            <a:ext cx="42754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Uses transport services to build  distributed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06234" y="3394709"/>
            <a:ext cx="1457325" cy="1256030"/>
          </a:xfrm>
          <a:custGeom>
            <a:avLst/>
            <a:gdLst/>
            <a:ahLst/>
            <a:cxnLst/>
            <a:rect l="l" t="t" r="r" b="b"/>
            <a:pathLst>
              <a:path w="1457325" h="1256029">
                <a:moveTo>
                  <a:pt x="1456944" y="0"/>
                </a:moveTo>
                <a:lnTo>
                  <a:pt x="1447800" y="0"/>
                </a:lnTo>
                <a:lnTo>
                  <a:pt x="1447800" y="93726"/>
                </a:lnTo>
                <a:lnTo>
                  <a:pt x="1447800" y="111252"/>
                </a:lnTo>
                <a:lnTo>
                  <a:pt x="1447800" y="1245870"/>
                </a:lnTo>
                <a:lnTo>
                  <a:pt x="9144" y="1245870"/>
                </a:lnTo>
                <a:lnTo>
                  <a:pt x="9144" y="979170"/>
                </a:lnTo>
                <a:lnTo>
                  <a:pt x="9144" y="874776"/>
                </a:lnTo>
                <a:lnTo>
                  <a:pt x="1447800" y="874776"/>
                </a:lnTo>
                <a:lnTo>
                  <a:pt x="1447800" y="864870"/>
                </a:lnTo>
                <a:lnTo>
                  <a:pt x="9144" y="864870"/>
                </a:lnTo>
                <a:lnTo>
                  <a:pt x="9144" y="493776"/>
                </a:lnTo>
                <a:lnTo>
                  <a:pt x="1447800" y="493776"/>
                </a:lnTo>
                <a:lnTo>
                  <a:pt x="1447800" y="482346"/>
                </a:lnTo>
                <a:lnTo>
                  <a:pt x="9144" y="482346"/>
                </a:lnTo>
                <a:lnTo>
                  <a:pt x="9144" y="111252"/>
                </a:lnTo>
                <a:lnTo>
                  <a:pt x="1447800" y="111252"/>
                </a:lnTo>
                <a:lnTo>
                  <a:pt x="1447800" y="93726"/>
                </a:lnTo>
                <a:lnTo>
                  <a:pt x="9144" y="93726"/>
                </a:lnTo>
                <a:lnTo>
                  <a:pt x="9144" y="0"/>
                </a:lnTo>
                <a:lnTo>
                  <a:pt x="0" y="0"/>
                </a:lnTo>
                <a:lnTo>
                  <a:pt x="0" y="101346"/>
                </a:lnTo>
                <a:lnTo>
                  <a:pt x="0" y="102870"/>
                </a:lnTo>
                <a:lnTo>
                  <a:pt x="0" y="1255776"/>
                </a:lnTo>
                <a:lnTo>
                  <a:pt x="4572" y="1255776"/>
                </a:lnTo>
                <a:lnTo>
                  <a:pt x="9144" y="1255776"/>
                </a:lnTo>
                <a:lnTo>
                  <a:pt x="1447800" y="1255776"/>
                </a:lnTo>
                <a:lnTo>
                  <a:pt x="1452372" y="1255776"/>
                </a:lnTo>
                <a:lnTo>
                  <a:pt x="1456944" y="1255776"/>
                </a:lnTo>
                <a:lnTo>
                  <a:pt x="1456944" y="979170"/>
                </a:lnTo>
                <a:lnTo>
                  <a:pt x="1456944" y="101346"/>
                </a:lnTo>
                <a:lnTo>
                  <a:pt x="1456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39648" y="3473926"/>
            <a:ext cx="984250" cy="1121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29209" algn="ctr">
              <a:lnSpc>
                <a:spcPct val="1199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Network  Link  </a:t>
            </a:r>
            <a:r>
              <a:rPr sz="2000" spc="-5" dirty="0">
                <a:latin typeface="Arial"/>
                <a:cs typeface="Arial"/>
              </a:rPr>
              <a:t>Physical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1845" y="728726"/>
            <a:ext cx="4392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Message Transfer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50339" y="2092705"/>
            <a:ext cx="6970395" cy="281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638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Messages are transferred with SMTP (</a:t>
            </a:r>
            <a:r>
              <a:rPr sz="2200" spc="-5" dirty="0">
                <a:latin typeface="Arial"/>
                <a:cs typeface="Arial"/>
              </a:rPr>
              <a:t>Simple </a:t>
            </a:r>
            <a:r>
              <a:rPr sz="2200" dirty="0">
                <a:latin typeface="Arial"/>
                <a:cs typeface="Arial"/>
              </a:rPr>
              <a:t>Mail  Transfer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Protocol</a:t>
            </a:r>
            <a:r>
              <a:rPr sz="2400" spc="-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Readable </a:t>
            </a:r>
            <a:r>
              <a:rPr sz="2400" spc="-5" dirty="0">
                <a:latin typeface="Arial"/>
                <a:cs typeface="Arial"/>
              </a:rPr>
              <a:t>text commands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Submission from user agent to MTA on port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587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One MTA to the next MTA on port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25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Other protocols for final delivery (IMAP, POP3)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1845" y="728726"/>
            <a:ext cx="4392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Message Transfer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92296" y="1401317"/>
            <a:ext cx="5542280" cy="1014730"/>
            <a:chOff x="3892296" y="1401317"/>
            <a:chExt cx="5542280" cy="1014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2296" y="1401317"/>
              <a:ext cx="5542026" cy="10142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4612" y="1568195"/>
              <a:ext cx="472439" cy="18668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30040" y="1563623"/>
              <a:ext cx="481965" cy="196850"/>
            </a:xfrm>
            <a:custGeom>
              <a:avLst/>
              <a:gdLst/>
              <a:ahLst/>
              <a:cxnLst/>
              <a:rect l="l" t="t" r="r" b="b"/>
              <a:pathLst>
                <a:path w="481964" h="196850">
                  <a:moveTo>
                    <a:pt x="481584" y="191262"/>
                  </a:moveTo>
                  <a:lnTo>
                    <a:pt x="481584" y="4572"/>
                  </a:lnTo>
                  <a:lnTo>
                    <a:pt x="480059" y="1524"/>
                  </a:lnTo>
                  <a:lnTo>
                    <a:pt x="477012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191262"/>
                  </a:lnTo>
                  <a:lnTo>
                    <a:pt x="1524" y="195072"/>
                  </a:lnTo>
                  <a:lnTo>
                    <a:pt x="4572" y="196596"/>
                  </a:lnTo>
                  <a:lnTo>
                    <a:pt x="4572" y="9144"/>
                  </a:lnTo>
                  <a:lnTo>
                    <a:pt x="9906" y="4572"/>
                  </a:lnTo>
                  <a:lnTo>
                    <a:pt x="9906" y="9144"/>
                  </a:lnTo>
                  <a:lnTo>
                    <a:pt x="471677" y="9144"/>
                  </a:lnTo>
                  <a:lnTo>
                    <a:pt x="471677" y="4572"/>
                  </a:lnTo>
                  <a:lnTo>
                    <a:pt x="477012" y="9144"/>
                  </a:lnTo>
                  <a:lnTo>
                    <a:pt x="477012" y="196596"/>
                  </a:lnTo>
                  <a:lnTo>
                    <a:pt x="480059" y="195072"/>
                  </a:lnTo>
                  <a:lnTo>
                    <a:pt x="481584" y="191262"/>
                  </a:lnTo>
                  <a:close/>
                </a:path>
                <a:path w="481964" h="196850">
                  <a:moveTo>
                    <a:pt x="9906" y="9144"/>
                  </a:moveTo>
                  <a:lnTo>
                    <a:pt x="9906" y="4572"/>
                  </a:lnTo>
                  <a:lnTo>
                    <a:pt x="4572" y="9144"/>
                  </a:lnTo>
                  <a:lnTo>
                    <a:pt x="9906" y="9144"/>
                  </a:lnTo>
                  <a:close/>
                </a:path>
                <a:path w="481964" h="196850">
                  <a:moveTo>
                    <a:pt x="9906" y="186690"/>
                  </a:moveTo>
                  <a:lnTo>
                    <a:pt x="9906" y="9144"/>
                  </a:lnTo>
                  <a:lnTo>
                    <a:pt x="4572" y="9144"/>
                  </a:lnTo>
                  <a:lnTo>
                    <a:pt x="4572" y="186690"/>
                  </a:lnTo>
                  <a:lnTo>
                    <a:pt x="9906" y="186690"/>
                  </a:lnTo>
                  <a:close/>
                </a:path>
                <a:path w="481964" h="196850">
                  <a:moveTo>
                    <a:pt x="477012" y="186690"/>
                  </a:moveTo>
                  <a:lnTo>
                    <a:pt x="4572" y="186690"/>
                  </a:lnTo>
                  <a:lnTo>
                    <a:pt x="9906" y="191262"/>
                  </a:lnTo>
                  <a:lnTo>
                    <a:pt x="9906" y="196596"/>
                  </a:lnTo>
                  <a:lnTo>
                    <a:pt x="471677" y="196596"/>
                  </a:lnTo>
                  <a:lnTo>
                    <a:pt x="471677" y="191262"/>
                  </a:lnTo>
                  <a:lnTo>
                    <a:pt x="477012" y="186690"/>
                  </a:lnTo>
                  <a:close/>
                </a:path>
                <a:path w="481964" h="196850">
                  <a:moveTo>
                    <a:pt x="9906" y="196596"/>
                  </a:moveTo>
                  <a:lnTo>
                    <a:pt x="9906" y="191262"/>
                  </a:lnTo>
                  <a:lnTo>
                    <a:pt x="4572" y="186690"/>
                  </a:lnTo>
                  <a:lnTo>
                    <a:pt x="4572" y="196596"/>
                  </a:lnTo>
                  <a:lnTo>
                    <a:pt x="9906" y="196596"/>
                  </a:lnTo>
                  <a:close/>
                </a:path>
                <a:path w="481964" h="196850">
                  <a:moveTo>
                    <a:pt x="477012" y="9144"/>
                  </a:moveTo>
                  <a:lnTo>
                    <a:pt x="471677" y="4572"/>
                  </a:lnTo>
                  <a:lnTo>
                    <a:pt x="471677" y="9144"/>
                  </a:lnTo>
                  <a:lnTo>
                    <a:pt x="477012" y="9144"/>
                  </a:lnTo>
                  <a:close/>
                </a:path>
                <a:path w="481964" h="196850">
                  <a:moveTo>
                    <a:pt x="477012" y="186690"/>
                  </a:moveTo>
                  <a:lnTo>
                    <a:pt x="477012" y="9144"/>
                  </a:lnTo>
                  <a:lnTo>
                    <a:pt x="471677" y="9144"/>
                  </a:lnTo>
                  <a:lnTo>
                    <a:pt x="471677" y="186690"/>
                  </a:lnTo>
                  <a:lnTo>
                    <a:pt x="477012" y="186690"/>
                  </a:lnTo>
                  <a:close/>
                </a:path>
                <a:path w="481964" h="196850">
                  <a:moveTo>
                    <a:pt x="477012" y="196596"/>
                  </a:moveTo>
                  <a:lnTo>
                    <a:pt x="477012" y="186690"/>
                  </a:lnTo>
                  <a:lnTo>
                    <a:pt x="471677" y="191262"/>
                  </a:lnTo>
                  <a:lnTo>
                    <a:pt x="471677" y="196596"/>
                  </a:lnTo>
                  <a:lnTo>
                    <a:pt x="477012" y="1965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0040" y="1946909"/>
              <a:ext cx="471677" cy="18669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125468" y="1941575"/>
              <a:ext cx="481330" cy="196850"/>
            </a:xfrm>
            <a:custGeom>
              <a:avLst/>
              <a:gdLst/>
              <a:ahLst/>
              <a:cxnLst/>
              <a:rect l="l" t="t" r="r" b="b"/>
              <a:pathLst>
                <a:path w="481329" h="196850">
                  <a:moveTo>
                    <a:pt x="480822" y="192024"/>
                  </a:moveTo>
                  <a:lnTo>
                    <a:pt x="480822" y="5334"/>
                  </a:lnTo>
                  <a:lnTo>
                    <a:pt x="480059" y="1524"/>
                  </a:lnTo>
                  <a:lnTo>
                    <a:pt x="476250" y="0"/>
                  </a:lnTo>
                  <a:lnTo>
                    <a:pt x="4572" y="0"/>
                  </a:lnTo>
                  <a:lnTo>
                    <a:pt x="761" y="1524"/>
                  </a:lnTo>
                  <a:lnTo>
                    <a:pt x="0" y="5334"/>
                  </a:lnTo>
                  <a:lnTo>
                    <a:pt x="0" y="192024"/>
                  </a:lnTo>
                  <a:lnTo>
                    <a:pt x="762" y="195072"/>
                  </a:lnTo>
                  <a:lnTo>
                    <a:pt x="4572" y="196596"/>
                  </a:lnTo>
                  <a:lnTo>
                    <a:pt x="4572" y="9906"/>
                  </a:lnTo>
                  <a:lnTo>
                    <a:pt x="9143" y="5334"/>
                  </a:lnTo>
                  <a:lnTo>
                    <a:pt x="9143" y="9906"/>
                  </a:lnTo>
                  <a:lnTo>
                    <a:pt x="471678" y="9906"/>
                  </a:lnTo>
                  <a:lnTo>
                    <a:pt x="471678" y="5334"/>
                  </a:lnTo>
                  <a:lnTo>
                    <a:pt x="476250" y="9906"/>
                  </a:lnTo>
                  <a:lnTo>
                    <a:pt x="476250" y="196596"/>
                  </a:lnTo>
                  <a:lnTo>
                    <a:pt x="480059" y="195072"/>
                  </a:lnTo>
                  <a:lnTo>
                    <a:pt x="480822" y="192024"/>
                  </a:lnTo>
                  <a:close/>
                </a:path>
                <a:path w="481329" h="196850">
                  <a:moveTo>
                    <a:pt x="9143" y="9906"/>
                  </a:moveTo>
                  <a:lnTo>
                    <a:pt x="9143" y="5334"/>
                  </a:lnTo>
                  <a:lnTo>
                    <a:pt x="4572" y="9906"/>
                  </a:lnTo>
                  <a:lnTo>
                    <a:pt x="9143" y="9906"/>
                  </a:lnTo>
                  <a:close/>
                </a:path>
                <a:path w="481329" h="196850">
                  <a:moveTo>
                    <a:pt x="9143" y="186690"/>
                  </a:moveTo>
                  <a:lnTo>
                    <a:pt x="9143" y="9906"/>
                  </a:lnTo>
                  <a:lnTo>
                    <a:pt x="4572" y="9906"/>
                  </a:lnTo>
                  <a:lnTo>
                    <a:pt x="4572" y="186690"/>
                  </a:lnTo>
                  <a:lnTo>
                    <a:pt x="9143" y="186690"/>
                  </a:lnTo>
                  <a:close/>
                </a:path>
                <a:path w="481329" h="196850">
                  <a:moveTo>
                    <a:pt x="476250" y="186690"/>
                  </a:moveTo>
                  <a:lnTo>
                    <a:pt x="4572" y="186690"/>
                  </a:lnTo>
                  <a:lnTo>
                    <a:pt x="9143" y="192024"/>
                  </a:lnTo>
                  <a:lnTo>
                    <a:pt x="9144" y="196596"/>
                  </a:lnTo>
                  <a:lnTo>
                    <a:pt x="471678" y="196596"/>
                  </a:lnTo>
                  <a:lnTo>
                    <a:pt x="471678" y="192024"/>
                  </a:lnTo>
                  <a:lnTo>
                    <a:pt x="476250" y="186690"/>
                  </a:lnTo>
                  <a:close/>
                </a:path>
                <a:path w="481329" h="196850">
                  <a:moveTo>
                    <a:pt x="9144" y="196596"/>
                  </a:moveTo>
                  <a:lnTo>
                    <a:pt x="9143" y="192024"/>
                  </a:lnTo>
                  <a:lnTo>
                    <a:pt x="4572" y="186690"/>
                  </a:lnTo>
                  <a:lnTo>
                    <a:pt x="4572" y="196596"/>
                  </a:lnTo>
                  <a:lnTo>
                    <a:pt x="9144" y="196596"/>
                  </a:lnTo>
                  <a:close/>
                </a:path>
                <a:path w="481329" h="196850">
                  <a:moveTo>
                    <a:pt x="476250" y="9906"/>
                  </a:moveTo>
                  <a:lnTo>
                    <a:pt x="471678" y="5334"/>
                  </a:lnTo>
                  <a:lnTo>
                    <a:pt x="471678" y="9906"/>
                  </a:lnTo>
                  <a:lnTo>
                    <a:pt x="476250" y="9906"/>
                  </a:lnTo>
                  <a:close/>
                </a:path>
                <a:path w="481329" h="196850">
                  <a:moveTo>
                    <a:pt x="476250" y="186690"/>
                  </a:moveTo>
                  <a:lnTo>
                    <a:pt x="476250" y="9906"/>
                  </a:lnTo>
                  <a:lnTo>
                    <a:pt x="471678" y="9906"/>
                  </a:lnTo>
                  <a:lnTo>
                    <a:pt x="471678" y="186690"/>
                  </a:lnTo>
                  <a:lnTo>
                    <a:pt x="476250" y="186690"/>
                  </a:lnTo>
                  <a:close/>
                </a:path>
                <a:path w="481329" h="196850">
                  <a:moveTo>
                    <a:pt x="476250" y="196596"/>
                  </a:moveTo>
                  <a:lnTo>
                    <a:pt x="476250" y="186690"/>
                  </a:lnTo>
                  <a:lnTo>
                    <a:pt x="471678" y="192024"/>
                  </a:lnTo>
                  <a:lnTo>
                    <a:pt x="471678" y="196596"/>
                  </a:lnTo>
                  <a:lnTo>
                    <a:pt x="476250" y="1965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4518" y="2305050"/>
              <a:ext cx="472439" cy="11048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39946" y="2300477"/>
              <a:ext cx="481965" cy="115570"/>
            </a:xfrm>
            <a:custGeom>
              <a:avLst/>
              <a:gdLst/>
              <a:ahLst/>
              <a:cxnLst/>
              <a:rect l="l" t="t" r="r" b="b"/>
              <a:pathLst>
                <a:path w="481964" h="115569">
                  <a:moveTo>
                    <a:pt x="481584" y="115061"/>
                  </a:moveTo>
                  <a:lnTo>
                    <a:pt x="481584" y="4572"/>
                  </a:lnTo>
                  <a:lnTo>
                    <a:pt x="480059" y="1524"/>
                  </a:lnTo>
                  <a:lnTo>
                    <a:pt x="477012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115062"/>
                  </a:lnTo>
                  <a:lnTo>
                    <a:pt x="4572" y="115062"/>
                  </a:lnTo>
                  <a:lnTo>
                    <a:pt x="4572" y="9906"/>
                  </a:lnTo>
                  <a:lnTo>
                    <a:pt x="9144" y="4572"/>
                  </a:lnTo>
                  <a:lnTo>
                    <a:pt x="9143" y="9906"/>
                  </a:lnTo>
                  <a:lnTo>
                    <a:pt x="471678" y="9906"/>
                  </a:lnTo>
                  <a:lnTo>
                    <a:pt x="471678" y="4572"/>
                  </a:lnTo>
                  <a:lnTo>
                    <a:pt x="477012" y="9906"/>
                  </a:lnTo>
                  <a:lnTo>
                    <a:pt x="477012" y="115061"/>
                  </a:lnTo>
                  <a:lnTo>
                    <a:pt x="481584" y="115061"/>
                  </a:lnTo>
                  <a:close/>
                </a:path>
                <a:path w="481964" h="115569">
                  <a:moveTo>
                    <a:pt x="9144" y="9906"/>
                  </a:moveTo>
                  <a:lnTo>
                    <a:pt x="9144" y="4572"/>
                  </a:lnTo>
                  <a:lnTo>
                    <a:pt x="4572" y="9906"/>
                  </a:lnTo>
                  <a:lnTo>
                    <a:pt x="9144" y="9906"/>
                  </a:lnTo>
                  <a:close/>
                </a:path>
                <a:path w="481964" h="115569">
                  <a:moveTo>
                    <a:pt x="9144" y="115062"/>
                  </a:moveTo>
                  <a:lnTo>
                    <a:pt x="9144" y="9906"/>
                  </a:lnTo>
                  <a:lnTo>
                    <a:pt x="4572" y="9906"/>
                  </a:lnTo>
                  <a:lnTo>
                    <a:pt x="4572" y="115062"/>
                  </a:lnTo>
                  <a:lnTo>
                    <a:pt x="9144" y="115062"/>
                  </a:lnTo>
                  <a:close/>
                </a:path>
                <a:path w="481964" h="115569">
                  <a:moveTo>
                    <a:pt x="477012" y="9906"/>
                  </a:moveTo>
                  <a:lnTo>
                    <a:pt x="471678" y="4572"/>
                  </a:lnTo>
                  <a:lnTo>
                    <a:pt x="471678" y="9906"/>
                  </a:lnTo>
                  <a:lnTo>
                    <a:pt x="477012" y="9906"/>
                  </a:lnTo>
                  <a:close/>
                </a:path>
                <a:path w="481964" h="115569">
                  <a:moveTo>
                    <a:pt x="477012" y="115061"/>
                  </a:moveTo>
                  <a:lnTo>
                    <a:pt x="477012" y="9906"/>
                  </a:lnTo>
                  <a:lnTo>
                    <a:pt x="471678" y="9906"/>
                  </a:lnTo>
                  <a:lnTo>
                    <a:pt x="471678" y="115061"/>
                  </a:lnTo>
                  <a:lnTo>
                    <a:pt x="477012" y="115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93139" y="1624838"/>
            <a:ext cx="2802890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Sending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message:</a:t>
            </a:r>
            <a:endParaRPr sz="2400">
              <a:latin typeface="Arial"/>
              <a:cs typeface="Arial"/>
            </a:endParaRPr>
          </a:p>
          <a:p>
            <a:pPr marL="179070" indent="-167005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Char char="•"/>
              <a:tabLst>
                <a:tab pos="179705" algn="l"/>
              </a:tabLst>
            </a:pPr>
            <a:r>
              <a:rPr sz="2400" spc="-5" dirty="0">
                <a:latin typeface="Arial"/>
                <a:cs typeface="Arial"/>
              </a:rPr>
              <a:t>From </a:t>
            </a:r>
            <a:r>
              <a:rPr sz="2400" dirty="0">
                <a:latin typeface="Arial"/>
                <a:cs typeface="Arial"/>
              </a:rPr>
              <a:t>Alice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Bob</a:t>
            </a:r>
            <a:endParaRPr sz="2400">
              <a:latin typeface="Arial"/>
              <a:cs typeface="Arial"/>
            </a:endParaRPr>
          </a:p>
          <a:p>
            <a:pPr marL="179070" marR="198120" indent="-167005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Char char="•"/>
              <a:tabLst>
                <a:tab pos="179705" algn="l"/>
              </a:tabLst>
            </a:pPr>
            <a:r>
              <a:rPr sz="2400" spc="-5" dirty="0">
                <a:latin typeface="Arial"/>
                <a:cs typeface="Arial"/>
              </a:rPr>
              <a:t>SMTP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commands  are marked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[pink]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7200" y="2415539"/>
            <a:ext cx="9144000" cy="2937510"/>
            <a:chOff x="457200" y="2415539"/>
            <a:chExt cx="9144000" cy="293751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2296" y="2415539"/>
              <a:ext cx="5542026" cy="97917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39946" y="2415539"/>
              <a:ext cx="481965" cy="81915"/>
            </a:xfrm>
            <a:custGeom>
              <a:avLst/>
              <a:gdLst/>
              <a:ahLst/>
              <a:cxnLst/>
              <a:rect l="l" t="t" r="r" b="b"/>
              <a:pathLst>
                <a:path w="481964" h="81914">
                  <a:moveTo>
                    <a:pt x="9144" y="71627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0" y="76961"/>
                  </a:lnTo>
                  <a:lnTo>
                    <a:pt x="1524" y="80009"/>
                  </a:lnTo>
                  <a:lnTo>
                    <a:pt x="4572" y="81533"/>
                  </a:lnTo>
                  <a:lnTo>
                    <a:pt x="4572" y="71627"/>
                  </a:lnTo>
                  <a:lnTo>
                    <a:pt x="9144" y="71627"/>
                  </a:lnTo>
                  <a:close/>
                </a:path>
                <a:path w="481964" h="81914">
                  <a:moveTo>
                    <a:pt x="477012" y="71627"/>
                  </a:moveTo>
                  <a:lnTo>
                    <a:pt x="4572" y="71627"/>
                  </a:lnTo>
                  <a:lnTo>
                    <a:pt x="9144" y="76961"/>
                  </a:lnTo>
                  <a:lnTo>
                    <a:pt x="9144" y="81533"/>
                  </a:lnTo>
                  <a:lnTo>
                    <a:pt x="471678" y="81533"/>
                  </a:lnTo>
                  <a:lnTo>
                    <a:pt x="471678" y="76961"/>
                  </a:lnTo>
                  <a:lnTo>
                    <a:pt x="477012" y="71627"/>
                  </a:lnTo>
                  <a:close/>
                </a:path>
                <a:path w="481964" h="81914">
                  <a:moveTo>
                    <a:pt x="9144" y="81533"/>
                  </a:moveTo>
                  <a:lnTo>
                    <a:pt x="9144" y="76961"/>
                  </a:lnTo>
                  <a:lnTo>
                    <a:pt x="4572" y="71627"/>
                  </a:lnTo>
                  <a:lnTo>
                    <a:pt x="4572" y="81533"/>
                  </a:lnTo>
                  <a:lnTo>
                    <a:pt x="9144" y="81533"/>
                  </a:lnTo>
                  <a:close/>
                </a:path>
                <a:path w="481964" h="81914">
                  <a:moveTo>
                    <a:pt x="481584" y="76961"/>
                  </a:moveTo>
                  <a:lnTo>
                    <a:pt x="481584" y="0"/>
                  </a:lnTo>
                  <a:lnTo>
                    <a:pt x="471678" y="0"/>
                  </a:lnTo>
                  <a:lnTo>
                    <a:pt x="471678" y="71627"/>
                  </a:lnTo>
                  <a:lnTo>
                    <a:pt x="477012" y="71627"/>
                  </a:lnTo>
                  <a:lnTo>
                    <a:pt x="477012" y="81533"/>
                  </a:lnTo>
                  <a:lnTo>
                    <a:pt x="480059" y="80009"/>
                  </a:lnTo>
                  <a:lnTo>
                    <a:pt x="481584" y="76961"/>
                  </a:lnTo>
                  <a:close/>
                </a:path>
                <a:path w="481964" h="81914">
                  <a:moveTo>
                    <a:pt x="477012" y="81533"/>
                  </a:moveTo>
                  <a:lnTo>
                    <a:pt x="477012" y="71627"/>
                  </a:lnTo>
                  <a:lnTo>
                    <a:pt x="471678" y="76961"/>
                  </a:lnTo>
                  <a:lnTo>
                    <a:pt x="471678" y="81533"/>
                  </a:lnTo>
                  <a:lnTo>
                    <a:pt x="477012" y="815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4611" y="2689097"/>
              <a:ext cx="472439" cy="18668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130040" y="2683763"/>
              <a:ext cx="481965" cy="196850"/>
            </a:xfrm>
            <a:custGeom>
              <a:avLst/>
              <a:gdLst/>
              <a:ahLst/>
              <a:cxnLst/>
              <a:rect l="l" t="t" r="r" b="b"/>
              <a:pathLst>
                <a:path w="481964" h="196850">
                  <a:moveTo>
                    <a:pt x="481584" y="192024"/>
                  </a:moveTo>
                  <a:lnTo>
                    <a:pt x="481584" y="5334"/>
                  </a:lnTo>
                  <a:lnTo>
                    <a:pt x="480059" y="1524"/>
                  </a:lnTo>
                  <a:lnTo>
                    <a:pt x="477012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5334"/>
                  </a:lnTo>
                  <a:lnTo>
                    <a:pt x="0" y="192024"/>
                  </a:lnTo>
                  <a:lnTo>
                    <a:pt x="1524" y="195072"/>
                  </a:lnTo>
                  <a:lnTo>
                    <a:pt x="4572" y="196596"/>
                  </a:lnTo>
                  <a:lnTo>
                    <a:pt x="4572" y="9906"/>
                  </a:lnTo>
                  <a:lnTo>
                    <a:pt x="9906" y="5334"/>
                  </a:lnTo>
                  <a:lnTo>
                    <a:pt x="9906" y="9906"/>
                  </a:lnTo>
                  <a:lnTo>
                    <a:pt x="471677" y="9906"/>
                  </a:lnTo>
                  <a:lnTo>
                    <a:pt x="471677" y="5334"/>
                  </a:lnTo>
                  <a:lnTo>
                    <a:pt x="477012" y="9906"/>
                  </a:lnTo>
                  <a:lnTo>
                    <a:pt x="477012" y="196596"/>
                  </a:lnTo>
                  <a:lnTo>
                    <a:pt x="480059" y="195072"/>
                  </a:lnTo>
                  <a:lnTo>
                    <a:pt x="481584" y="192024"/>
                  </a:lnTo>
                  <a:close/>
                </a:path>
                <a:path w="481964" h="196850">
                  <a:moveTo>
                    <a:pt x="9906" y="9906"/>
                  </a:moveTo>
                  <a:lnTo>
                    <a:pt x="9906" y="5334"/>
                  </a:lnTo>
                  <a:lnTo>
                    <a:pt x="4572" y="9906"/>
                  </a:lnTo>
                  <a:lnTo>
                    <a:pt x="9906" y="9906"/>
                  </a:lnTo>
                  <a:close/>
                </a:path>
                <a:path w="481964" h="196850">
                  <a:moveTo>
                    <a:pt x="9906" y="187452"/>
                  </a:moveTo>
                  <a:lnTo>
                    <a:pt x="9906" y="9906"/>
                  </a:lnTo>
                  <a:lnTo>
                    <a:pt x="4572" y="9906"/>
                  </a:lnTo>
                  <a:lnTo>
                    <a:pt x="4572" y="187452"/>
                  </a:lnTo>
                  <a:lnTo>
                    <a:pt x="9906" y="187452"/>
                  </a:lnTo>
                  <a:close/>
                </a:path>
                <a:path w="481964" h="196850">
                  <a:moveTo>
                    <a:pt x="477012" y="187452"/>
                  </a:moveTo>
                  <a:lnTo>
                    <a:pt x="4572" y="187452"/>
                  </a:lnTo>
                  <a:lnTo>
                    <a:pt x="9906" y="192024"/>
                  </a:lnTo>
                  <a:lnTo>
                    <a:pt x="9906" y="196596"/>
                  </a:lnTo>
                  <a:lnTo>
                    <a:pt x="471677" y="196596"/>
                  </a:lnTo>
                  <a:lnTo>
                    <a:pt x="471677" y="192024"/>
                  </a:lnTo>
                  <a:lnTo>
                    <a:pt x="477012" y="187452"/>
                  </a:lnTo>
                  <a:close/>
                </a:path>
                <a:path w="481964" h="196850">
                  <a:moveTo>
                    <a:pt x="9906" y="196596"/>
                  </a:moveTo>
                  <a:lnTo>
                    <a:pt x="9906" y="192024"/>
                  </a:lnTo>
                  <a:lnTo>
                    <a:pt x="4572" y="187452"/>
                  </a:lnTo>
                  <a:lnTo>
                    <a:pt x="4572" y="196596"/>
                  </a:lnTo>
                  <a:lnTo>
                    <a:pt x="9906" y="196596"/>
                  </a:lnTo>
                  <a:close/>
                </a:path>
                <a:path w="481964" h="196850">
                  <a:moveTo>
                    <a:pt x="477012" y="9906"/>
                  </a:moveTo>
                  <a:lnTo>
                    <a:pt x="471677" y="5334"/>
                  </a:lnTo>
                  <a:lnTo>
                    <a:pt x="471677" y="9906"/>
                  </a:lnTo>
                  <a:lnTo>
                    <a:pt x="477012" y="9906"/>
                  </a:lnTo>
                  <a:close/>
                </a:path>
                <a:path w="481964" h="196850">
                  <a:moveTo>
                    <a:pt x="477012" y="187452"/>
                  </a:moveTo>
                  <a:lnTo>
                    <a:pt x="477012" y="9906"/>
                  </a:lnTo>
                  <a:lnTo>
                    <a:pt x="471677" y="9906"/>
                  </a:lnTo>
                  <a:lnTo>
                    <a:pt x="471677" y="187452"/>
                  </a:lnTo>
                  <a:lnTo>
                    <a:pt x="477012" y="187452"/>
                  </a:lnTo>
                  <a:close/>
                </a:path>
                <a:path w="481964" h="196850">
                  <a:moveTo>
                    <a:pt x="477012" y="196596"/>
                  </a:moveTo>
                  <a:lnTo>
                    <a:pt x="477012" y="187452"/>
                  </a:lnTo>
                  <a:lnTo>
                    <a:pt x="471677" y="192024"/>
                  </a:lnTo>
                  <a:lnTo>
                    <a:pt x="471677" y="196596"/>
                  </a:lnTo>
                  <a:lnTo>
                    <a:pt x="477012" y="1965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2296" y="3394709"/>
              <a:ext cx="5542026" cy="19583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067047" y="5600954"/>
            <a:ext cx="2792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. . . </a:t>
            </a:r>
            <a:r>
              <a:rPr sz="1800" dirty="0">
                <a:latin typeface="Arial"/>
                <a:cs typeface="Arial"/>
              </a:rPr>
              <a:t>(rest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message) </a:t>
            </a:r>
            <a:r>
              <a:rPr sz="2400" b="1" dirty="0">
                <a:latin typeface="Arial"/>
                <a:cs typeface="Arial"/>
              </a:rPr>
              <a:t>. .</a:t>
            </a:r>
            <a:r>
              <a:rPr sz="2400" b="1" spc="-16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45635" y="5353050"/>
            <a:ext cx="4210811" cy="321564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3928109" y="6036564"/>
            <a:ext cx="4224020" cy="929640"/>
            <a:chOff x="3928109" y="6036564"/>
            <a:chExt cx="4224020" cy="929640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8109" y="6036564"/>
              <a:ext cx="4223765" cy="92964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39945" y="6567678"/>
              <a:ext cx="471677" cy="18669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134611" y="6563106"/>
              <a:ext cx="481965" cy="196215"/>
            </a:xfrm>
            <a:custGeom>
              <a:avLst/>
              <a:gdLst/>
              <a:ahLst/>
              <a:cxnLst/>
              <a:rect l="l" t="t" r="r" b="b"/>
              <a:pathLst>
                <a:path w="481964" h="196215">
                  <a:moveTo>
                    <a:pt x="481584" y="191262"/>
                  </a:moveTo>
                  <a:lnTo>
                    <a:pt x="481584" y="4572"/>
                  </a:lnTo>
                  <a:lnTo>
                    <a:pt x="480822" y="1524"/>
                  </a:lnTo>
                  <a:lnTo>
                    <a:pt x="477012" y="0"/>
                  </a:lnTo>
                  <a:lnTo>
                    <a:pt x="5334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191262"/>
                  </a:lnTo>
                  <a:lnTo>
                    <a:pt x="1524" y="195072"/>
                  </a:lnTo>
                  <a:lnTo>
                    <a:pt x="5334" y="195834"/>
                  </a:lnTo>
                  <a:lnTo>
                    <a:pt x="5334" y="9144"/>
                  </a:lnTo>
                  <a:lnTo>
                    <a:pt x="9906" y="4572"/>
                  </a:lnTo>
                  <a:lnTo>
                    <a:pt x="9906" y="9144"/>
                  </a:lnTo>
                  <a:lnTo>
                    <a:pt x="472440" y="9144"/>
                  </a:lnTo>
                  <a:lnTo>
                    <a:pt x="472440" y="4572"/>
                  </a:lnTo>
                  <a:lnTo>
                    <a:pt x="477012" y="9144"/>
                  </a:lnTo>
                  <a:lnTo>
                    <a:pt x="477012" y="195834"/>
                  </a:lnTo>
                  <a:lnTo>
                    <a:pt x="480822" y="195072"/>
                  </a:lnTo>
                  <a:lnTo>
                    <a:pt x="481584" y="191262"/>
                  </a:lnTo>
                  <a:close/>
                </a:path>
                <a:path w="481964" h="196215">
                  <a:moveTo>
                    <a:pt x="9906" y="9144"/>
                  </a:moveTo>
                  <a:lnTo>
                    <a:pt x="9906" y="4572"/>
                  </a:lnTo>
                  <a:lnTo>
                    <a:pt x="5334" y="9144"/>
                  </a:lnTo>
                  <a:lnTo>
                    <a:pt x="9906" y="9144"/>
                  </a:lnTo>
                  <a:close/>
                </a:path>
                <a:path w="481964" h="196215">
                  <a:moveTo>
                    <a:pt x="9906" y="186690"/>
                  </a:moveTo>
                  <a:lnTo>
                    <a:pt x="9906" y="9144"/>
                  </a:lnTo>
                  <a:lnTo>
                    <a:pt x="5334" y="9144"/>
                  </a:lnTo>
                  <a:lnTo>
                    <a:pt x="5334" y="186690"/>
                  </a:lnTo>
                  <a:lnTo>
                    <a:pt x="9906" y="186690"/>
                  </a:lnTo>
                  <a:close/>
                </a:path>
                <a:path w="481964" h="196215">
                  <a:moveTo>
                    <a:pt x="477012" y="186690"/>
                  </a:moveTo>
                  <a:lnTo>
                    <a:pt x="5334" y="186690"/>
                  </a:lnTo>
                  <a:lnTo>
                    <a:pt x="9906" y="191262"/>
                  </a:lnTo>
                  <a:lnTo>
                    <a:pt x="9906" y="195834"/>
                  </a:lnTo>
                  <a:lnTo>
                    <a:pt x="472440" y="195834"/>
                  </a:lnTo>
                  <a:lnTo>
                    <a:pt x="472440" y="191262"/>
                  </a:lnTo>
                  <a:lnTo>
                    <a:pt x="477012" y="186690"/>
                  </a:lnTo>
                  <a:close/>
                </a:path>
                <a:path w="481964" h="196215">
                  <a:moveTo>
                    <a:pt x="9906" y="195834"/>
                  </a:moveTo>
                  <a:lnTo>
                    <a:pt x="9906" y="191262"/>
                  </a:lnTo>
                  <a:lnTo>
                    <a:pt x="5334" y="186690"/>
                  </a:lnTo>
                  <a:lnTo>
                    <a:pt x="5334" y="195834"/>
                  </a:lnTo>
                  <a:lnTo>
                    <a:pt x="9906" y="195834"/>
                  </a:lnTo>
                  <a:close/>
                </a:path>
                <a:path w="481964" h="196215">
                  <a:moveTo>
                    <a:pt x="477012" y="9144"/>
                  </a:moveTo>
                  <a:lnTo>
                    <a:pt x="472440" y="4572"/>
                  </a:lnTo>
                  <a:lnTo>
                    <a:pt x="472440" y="9144"/>
                  </a:lnTo>
                  <a:lnTo>
                    <a:pt x="477012" y="9144"/>
                  </a:lnTo>
                  <a:close/>
                </a:path>
                <a:path w="481964" h="196215">
                  <a:moveTo>
                    <a:pt x="477012" y="186690"/>
                  </a:moveTo>
                  <a:lnTo>
                    <a:pt x="477012" y="9144"/>
                  </a:lnTo>
                  <a:lnTo>
                    <a:pt x="472440" y="9144"/>
                  </a:lnTo>
                  <a:lnTo>
                    <a:pt x="472440" y="186690"/>
                  </a:lnTo>
                  <a:lnTo>
                    <a:pt x="477012" y="186690"/>
                  </a:lnTo>
                  <a:close/>
                </a:path>
                <a:path w="481964" h="196215">
                  <a:moveTo>
                    <a:pt x="477012" y="195834"/>
                  </a:moveTo>
                  <a:lnTo>
                    <a:pt x="477012" y="186690"/>
                  </a:lnTo>
                  <a:lnTo>
                    <a:pt x="472440" y="191262"/>
                  </a:lnTo>
                  <a:lnTo>
                    <a:pt x="472440" y="195834"/>
                  </a:lnTo>
                  <a:lnTo>
                    <a:pt x="477012" y="195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31845" y="728726"/>
            <a:ext cx="4392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Message Transfer</a:t>
            </a:r>
            <a:r>
              <a:rPr sz="3600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(3)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6972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Common SMTP extensions (not in simple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example)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3035300"/>
            <a:chOff x="457200" y="2414777"/>
            <a:chExt cx="9144000" cy="303530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8205" y="2831591"/>
              <a:ext cx="6777990" cy="2618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9046" y="728726"/>
            <a:ext cx="3477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Final </a:t>
            </a:r>
            <a:r>
              <a:rPr spc="-5" dirty="0"/>
              <a:t>Delivery</a:t>
            </a:r>
            <a:r>
              <a:rPr spc="-110" dirty="0"/>
              <a:t> </a:t>
            </a:r>
            <a:r>
              <a:rPr spc="-5" dirty="0"/>
              <a:t>(1)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367789"/>
            <a:ext cx="9144000" cy="3985260"/>
            <a:chOff x="457200" y="1367789"/>
            <a:chExt cx="9144000" cy="39852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6591" y="1367789"/>
              <a:ext cx="4597146" cy="20269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6591" y="3394710"/>
              <a:ext cx="4597146" cy="6751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738" y="3830573"/>
              <a:ext cx="4581905" cy="5433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437311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93139" y="1880870"/>
            <a:ext cx="3529329" cy="3256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User agent uses protocol  </a:t>
            </a:r>
            <a:r>
              <a:rPr sz="2400" dirty="0">
                <a:latin typeface="Arial"/>
                <a:cs typeface="Arial"/>
              </a:rPr>
              <a:t>like IMAP </a:t>
            </a:r>
            <a:r>
              <a:rPr sz="2400" spc="-5" dirty="0">
                <a:latin typeface="Arial"/>
                <a:cs typeface="Arial"/>
              </a:rPr>
              <a:t>for final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delivery</a:t>
            </a:r>
            <a:endParaRPr sz="2400">
              <a:latin typeface="Arial"/>
              <a:cs typeface="Arial"/>
            </a:endParaRPr>
          </a:p>
          <a:p>
            <a:pPr marL="469900" marR="38925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Has commands to  manipulate folders </a:t>
            </a:r>
            <a:r>
              <a:rPr sz="2400" dirty="0">
                <a:latin typeface="Arial"/>
                <a:cs typeface="Arial"/>
              </a:rPr>
              <a:t>/  </a:t>
            </a:r>
            <a:r>
              <a:rPr sz="2400" spc="-5" dirty="0">
                <a:latin typeface="Arial"/>
                <a:cs typeface="Arial"/>
              </a:rPr>
              <a:t>messages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[right]</a:t>
            </a:r>
            <a:endParaRPr sz="2400">
              <a:latin typeface="Arial"/>
              <a:cs typeface="Arial"/>
            </a:endParaRPr>
          </a:p>
          <a:p>
            <a:pPr marL="12700" marR="7239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Alternatively,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Web  interface (with proprietary  protocol) might be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61738" y="4373879"/>
            <a:ext cx="4581905" cy="26022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4800" y="728726"/>
            <a:ext cx="4371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World Wide</a:t>
            </a:r>
            <a:r>
              <a:rPr spc="-114" dirty="0"/>
              <a:t> </a:t>
            </a:r>
            <a:r>
              <a:rPr dirty="0"/>
              <a:t>Web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5840730" cy="26771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Architectural overview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Static Web pages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Dynamic pages and Web applications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HTTP </a:t>
            </a: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Arial"/>
                <a:cs typeface="Arial"/>
              </a:rPr>
              <a:t>HyperText Transfer Protocol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mobile Web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Web search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7600" y="728726"/>
            <a:ext cx="528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Architectural Overview</a:t>
            </a:r>
            <a:r>
              <a:rPr sz="3600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(1)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6440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HTTP transfers pages from servers to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browsers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9616" y="2266950"/>
            <a:ext cx="7059930" cy="449275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7600" y="728726"/>
            <a:ext cx="528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Architectural Overview</a:t>
            </a:r>
            <a:r>
              <a:rPr spc="-125" dirty="0"/>
              <a:t> </a:t>
            </a:r>
            <a:r>
              <a:rPr dirty="0"/>
              <a:t>(2)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2414777"/>
            <a:ext cx="9144000" cy="980440"/>
            <a:chOff x="457200" y="2414777"/>
            <a:chExt cx="9144000" cy="980440"/>
          </a:xfrm>
        </p:grpSpPr>
        <p:sp>
          <p:nvSpPr>
            <p:cNvPr id="4" name="object 4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46654" y="2569463"/>
              <a:ext cx="5337810" cy="238760"/>
            </a:xfrm>
            <a:custGeom>
              <a:avLst/>
              <a:gdLst/>
              <a:ahLst/>
              <a:cxnLst/>
              <a:rect l="l" t="t" r="r" b="b"/>
              <a:pathLst>
                <a:path w="5337809" h="238760">
                  <a:moveTo>
                    <a:pt x="662940" y="0"/>
                  </a:moveTo>
                  <a:lnTo>
                    <a:pt x="643890" y="0"/>
                  </a:lnTo>
                  <a:lnTo>
                    <a:pt x="643890" y="11430"/>
                  </a:lnTo>
                  <a:lnTo>
                    <a:pt x="642899" y="34302"/>
                  </a:lnTo>
                  <a:lnTo>
                    <a:pt x="641311" y="57162"/>
                  </a:lnTo>
                  <a:lnTo>
                    <a:pt x="638340" y="79832"/>
                  </a:lnTo>
                  <a:lnTo>
                    <a:pt x="633222" y="102108"/>
                  </a:lnTo>
                  <a:lnTo>
                    <a:pt x="631393" y="105156"/>
                  </a:lnTo>
                  <a:lnTo>
                    <a:pt x="632460" y="105156"/>
                  </a:lnTo>
                  <a:lnTo>
                    <a:pt x="631317" y="105283"/>
                  </a:lnTo>
                  <a:lnTo>
                    <a:pt x="631393" y="105156"/>
                  </a:lnTo>
                  <a:lnTo>
                    <a:pt x="348234" y="105156"/>
                  </a:lnTo>
                  <a:lnTo>
                    <a:pt x="347472" y="105918"/>
                  </a:lnTo>
                  <a:lnTo>
                    <a:pt x="345948" y="105918"/>
                  </a:lnTo>
                  <a:lnTo>
                    <a:pt x="344424" y="106680"/>
                  </a:lnTo>
                  <a:lnTo>
                    <a:pt x="343662" y="106680"/>
                  </a:lnTo>
                  <a:lnTo>
                    <a:pt x="343662" y="107442"/>
                  </a:lnTo>
                  <a:lnTo>
                    <a:pt x="342900" y="108204"/>
                  </a:lnTo>
                  <a:lnTo>
                    <a:pt x="340614" y="109728"/>
                  </a:lnTo>
                  <a:lnTo>
                    <a:pt x="339090" y="111252"/>
                  </a:lnTo>
                  <a:lnTo>
                    <a:pt x="339090" y="112014"/>
                  </a:lnTo>
                  <a:lnTo>
                    <a:pt x="336804" y="115062"/>
                  </a:lnTo>
                  <a:lnTo>
                    <a:pt x="336804" y="115824"/>
                  </a:lnTo>
                  <a:lnTo>
                    <a:pt x="336042" y="115824"/>
                  </a:lnTo>
                  <a:lnTo>
                    <a:pt x="334518" y="120396"/>
                  </a:lnTo>
                  <a:lnTo>
                    <a:pt x="331812" y="130187"/>
                  </a:lnTo>
                  <a:lnTo>
                    <a:pt x="330708" y="125730"/>
                  </a:lnTo>
                  <a:lnTo>
                    <a:pt x="328422" y="119634"/>
                  </a:lnTo>
                  <a:lnTo>
                    <a:pt x="328422" y="142519"/>
                  </a:lnTo>
                  <a:lnTo>
                    <a:pt x="324929" y="168021"/>
                  </a:lnTo>
                  <a:lnTo>
                    <a:pt x="328422" y="142519"/>
                  </a:lnTo>
                  <a:lnTo>
                    <a:pt x="328422" y="119634"/>
                  </a:lnTo>
                  <a:lnTo>
                    <a:pt x="326898" y="115824"/>
                  </a:lnTo>
                  <a:lnTo>
                    <a:pt x="326136" y="115062"/>
                  </a:lnTo>
                  <a:lnTo>
                    <a:pt x="324612" y="112014"/>
                  </a:lnTo>
                  <a:lnTo>
                    <a:pt x="321564" y="108966"/>
                  </a:lnTo>
                  <a:lnTo>
                    <a:pt x="320040" y="108204"/>
                  </a:lnTo>
                  <a:lnTo>
                    <a:pt x="320040" y="107442"/>
                  </a:lnTo>
                  <a:lnTo>
                    <a:pt x="319278" y="106680"/>
                  </a:lnTo>
                  <a:lnTo>
                    <a:pt x="318516" y="106680"/>
                  </a:lnTo>
                  <a:lnTo>
                    <a:pt x="316992" y="105918"/>
                  </a:lnTo>
                  <a:lnTo>
                    <a:pt x="315468" y="105918"/>
                  </a:lnTo>
                  <a:lnTo>
                    <a:pt x="314706" y="105156"/>
                  </a:lnTo>
                  <a:lnTo>
                    <a:pt x="31623" y="105156"/>
                  </a:lnTo>
                  <a:lnTo>
                    <a:pt x="21628" y="58013"/>
                  </a:lnTo>
                  <a:lnTo>
                    <a:pt x="19050" y="12192"/>
                  </a:lnTo>
                  <a:lnTo>
                    <a:pt x="19050" y="0"/>
                  </a:lnTo>
                  <a:lnTo>
                    <a:pt x="0" y="0"/>
                  </a:lnTo>
                  <a:lnTo>
                    <a:pt x="0" y="12192"/>
                  </a:lnTo>
                  <a:lnTo>
                    <a:pt x="1066" y="36626"/>
                  </a:lnTo>
                  <a:lnTo>
                    <a:pt x="2768" y="61112"/>
                  </a:lnTo>
                  <a:lnTo>
                    <a:pt x="6134" y="85331"/>
                  </a:lnTo>
                  <a:lnTo>
                    <a:pt x="12192" y="108966"/>
                  </a:lnTo>
                  <a:lnTo>
                    <a:pt x="14478" y="113538"/>
                  </a:lnTo>
                  <a:lnTo>
                    <a:pt x="14478" y="114300"/>
                  </a:lnTo>
                  <a:lnTo>
                    <a:pt x="15240" y="115062"/>
                  </a:lnTo>
                  <a:lnTo>
                    <a:pt x="16764" y="117348"/>
                  </a:lnTo>
                  <a:lnTo>
                    <a:pt x="17526" y="118110"/>
                  </a:lnTo>
                  <a:lnTo>
                    <a:pt x="17526" y="118872"/>
                  </a:lnTo>
                  <a:lnTo>
                    <a:pt x="18288" y="118872"/>
                  </a:lnTo>
                  <a:lnTo>
                    <a:pt x="19050" y="119634"/>
                  </a:lnTo>
                  <a:lnTo>
                    <a:pt x="20574" y="121920"/>
                  </a:lnTo>
                  <a:lnTo>
                    <a:pt x="21336" y="121920"/>
                  </a:lnTo>
                  <a:lnTo>
                    <a:pt x="22098" y="122682"/>
                  </a:lnTo>
                  <a:lnTo>
                    <a:pt x="22860" y="122682"/>
                  </a:lnTo>
                  <a:lnTo>
                    <a:pt x="23622" y="123444"/>
                  </a:lnTo>
                  <a:lnTo>
                    <a:pt x="24384" y="123444"/>
                  </a:lnTo>
                  <a:lnTo>
                    <a:pt x="25146" y="124206"/>
                  </a:lnTo>
                  <a:lnTo>
                    <a:pt x="28956" y="124206"/>
                  </a:lnTo>
                  <a:lnTo>
                    <a:pt x="31242" y="124206"/>
                  </a:lnTo>
                  <a:lnTo>
                    <a:pt x="32766" y="124206"/>
                  </a:lnTo>
                  <a:lnTo>
                    <a:pt x="308610" y="124206"/>
                  </a:lnTo>
                  <a:lnTo>
                    <a:pt x="309372" y="124206"/>
                  </a:lnTo>
                  <a:lnTo>
                    <a:pt x="309753" y="124206"/>
                  </a:lnTo>
                  <a:lnTo>
                    <a:pt x="310134" y="124968"/>
                  </a:lnTo>
                  <a:lnTo>
                    <a:pt x="309372" y="124206"/>
                  </a:lnTo>
                  <a:lnTo>
                    <a:pt x="310134" y="126111"/>
                  </a:lnTo>
                  <a:lnTo>
                    <a:pt x="310896" y="128016"/>
                  </a:lnTo>
                  <a:lnTo>
                    <a:pt x="319532" y="172478"/>
                  </a:lnTo>
                  <a:lnTo>
                    <a:pt x="321564" y="217932"/>
                  </a:lnTo>
                  <a:lnTo>
                    <a:pt x="322326" y="229362"/>
                  </a:lnTo>
                  <a:lnTo>
                    <a:pt x="322326" y="234696"/>
                  </a:lnTo>
                  <a:lnTo>
                    <a:pt x="326136" y="238506"/>
                  </a:lnTo>
                  <a:lnTo>
                    <a:pt x="336804" y="238506"/>
                  </a:lnTo>
                  <a:lnTo>
                    <a:pt x="340614" y="234696"/>
                  </a:lnTo>
                  <a:lnTo>
                    <a:pt x="341376" y="229362"/>
                  </a:lnTo>
                  <a:lnTo>
                    <a:pt x="341376" y="217932"/>
                  </a:lnTo>
                  <a:lnTo>
                    <a:pt x="342150" y="194894"/>
                  </a:lnTo>
                  <a:lnTo>
                    <a:pt x="343560" y="171767"/>
                  </a:lnTo>
                  <a:lnTo>
                    <a:pt x="346532" y="148882"/>
                  </a:lnTo>
                  <a:lnTo>
                    <a:pt x="350520" y="132702"/>
                  </a:lnTo>
                  <a:lnTo>
                    <a:pt x="352044" y="126492"/>
                  </a:lnTo>
                  <a:lnTo>
                    <a:pt x="352806" y="125349"/>
                  </a:lnTo>
                  <a:lnTo>
                    <a:pt x="353568" y="124206"/>
                  </a:lnTo>
                  <a:lnTo>
                    <a:pt x="352806" y="124968"/>
                  </a:lnTo>
                  <a:lnTo>
                    <a:pt x="353377" y="124206"/>
                  </a:lnTo>
                  <a:lnTo>
                    <a:pt x="353568" y="124206"/>
                  </a:lnTo>
                  <a:lnTo>
                    <a:pt x="355092" y="124206"/>
                  </a:lnTo>
                  <a:lnTo>
                    <a:pt x="630174" y="124206"/>
                  </a:lnTo>
                  <a:lnTo>
                    <a:pt x="631698" y="124206"/>
                  </a:lnTo>
                  <a:lnTo>
                    <a:pt x="633984" y="124206"/>
                  </a:lnTo>
                  <a:lnTo>
                    <a:pt x="637794" y="124206"/>
                  </a:lnTo>
                  <a:lnTo>
                    <a:pt x="638556" y="123444"/>
                  </a:lnTo>
                  <a:lnTo>
                    <a:pt x="639318" y="123444"/>
                  </a:lnTo>
                  <a:lnTo>
                    <a:pt x="640080" y="122682"/>
                  </a:lnTo>
                  <a:lnTo>
                    <a:pt x="640842" y="122682"/>
                  </a:lnTo>
                  <a:lnTo>
                    <a:pt x="641604" y="121920"/>
                  </a:lnTo>
                  <a:lnTo>
                    <a:pt x="642366" y="121920"/>
                  </a:lnTo>
                  <a:lnTo>
                    <a:pt x="646176" y="118110"/>
                  </a:lnTo>
                  <a:lnTo>
                    <a:pt x="646176" y="117348"/>
                  </a:lnTo>
                  <a:lnTo>
                    <a:pt x="647700" y="115062"/>
                  </a:lnTo>
                  <a:lnTo>
                    <a:pt x="648462" y="114300"/>
                  </a:lnTo>
                  <a:lnTo>
                    <a:pt x="648462" y="113538"/>
                  </a:lnTo>
                  <a:lnTo>
                    <a:pt x="660095" y="61442"/>
                  </a:lnTo>
                  <a:lnTo>
                    <a:pt x="662940" y="12192"/>
                  </a:lnTo>
                  <a:lnTo>
                    <a:pt x="662940" y="0"/>
                  </a:lnTo>
                  <a:close/>
                </a:path>
                <a:path w="5337809" h="238760">
                  <a:moveTo>
                    <a:pt x="3624834" y="0"/>
                  </a:moveTo>
                  <a:lnTo>
                    <a:pt x="3605784" y="0"/>
                  </a:lnTo>
                  <a:lnTo>
                    <a:pt x="3605784" y="11430"/>
                  </a:lnTo>
                  <a:lnTo>
                    <a:pt x="3604984" y="32486"/>
                  </a:lnTo>
                  <a:lnTo>
                    <a:pt x="3603409" y="56680"/>
                  </a:lnTo>
                  <a:lnTo>
                    <a:pt x="3600335" y="80543"/>
                  </a:lnTo>
                  <a:lnTo>
                    <a:pt x="3595116" y="100584"/>
                  </a:lnTo>
                  <a:lnTo>
                    <a:pt x="3593592" y="104394"/>
                  </a:lnTo>
                  <a:lnTo>
                    <a:pt x="2276856" y="104394"/>
                  </a:lnTo>
                  <a:lnTo>
                    <a:pt x="2276094" y="105156"/>
                  </a:lnTo>
                  <a:lnTo>
                    <a:pt x="2275332" y="105156"/>
                  </a:lnTo>
                  <a:lnTo>
                    <a:pt x="2273808" y="105918"/>
                  </a:lnTo>
                  <a:lnTo>
                    <a:pt x="2269998" y="109728"/>
                  </a:lnTo>
                  <a:lnTo>
                    <a:pt x="2269236" y="109728"/>
                  </a:lnTo>
                  <a:lnTo>
                    <a:pt x="2269236" y="110490"/>
                  </a:lnTo>
                  <a:lnTo>
                    <a:pt x="2266950" y="113538"/>
                  </a:lnTo>
                  <a:lnTo>
                    <a:pt x="2266950" y="115062"/>
                  </a:lnTo>
                  <a:lnTo>
                    <a:pt x="2264664" y="119634"/>
                  </a:lnTo>
                  <a:lnTo>
                    <a:pt x="2262009" y="129222"/>
                  </a:lnTo>
                  <a:lnTo>
                    <a:pt x="2257044" y="113538"/>
                  </a:lnTo>
                  <a:lnTo>
                    <a:pt x="2254758" y="110490"/>
                  </a:lnTo>
                  <a:lnTo>
                    <a:pt x="2254758" y="109728"/>
                  </a:lnTo>
                  <a:lnTo>
                    <a:pt x="2253996" y="109728"/>
                  </a:lnTo>
                  <a:lnTo>
                    <a:pt x="2250948" y="106680"/>
                  </a:lnTo>
                  <a:lnTo>
                    <a:pt x="2249424" y="105918"/>
                  </a:lnTo>
                  <a:lnTo>
                    <a:pt x="2248662" y="105156"/>
                  </a:lnTo>
                  <a:lnTo>
                    <a:pt x="2247900" y="105156"/>
                  </a:lnTo>
                  <a:lnTo>
                    <a:pt x="2247138" y="104394"/>
                  </a:lnTo>
                  <a:lnTo>
                    <a:pt x="930402" y="104394"/>
                  </a:lnTo>
                  <a:lnTo>
                    <a:pt x="924306" y="84175"/>
                  </a:lnTo>
                  <a:lnTo>
                    <a:pt x="920775" y="58813"/>
                  </a:lnTo>
                  <a:lnTo>
                    <a:pt x="918997" y="33020"/>
                  </a:lnTo>
                  <a:lnTo>
                    <a:pt x="918210" y="11430"/>
                  </a:lnTo>
                  <a:lnTo>
                    <a:pt x="918210" y="0"/>
                  </a:lnTo>
                  <a:lnTo>
                    <a:pt x="899160" y="0"/>
                  </a:lnTo>
                  <a:lnTo>
                    <a:pt x="899160" y="12192"/>
                  </a:lnTo>
                  <a:lnTo>
                    <a:pt x="900099" y="37299"/>
                  </a:lnTo>
                  <a:lnTo>
                    <a:pt x="901966" y="63246"/>
                  </a:lnTo>
                  <a:lnTo>
                    <a:pt x="905865" y="88811"/>
                  </a:lnTo>
                  <a:lnTo>
                    <a:pt x="912876" y="112776"/>
                  </a:lnTo>
                  <a:lnTo>
                    <a:pt x="915924" y="116586"/>
                  </a:lnTo>
                  <a:lnTo>
                    <a:pt x="915924" y="117348"/>
                  </a:lnTo>
                  <a:lnTo>
                    <a:pt x="916686" y="118110"/>
                  </a:lnTo>
                  <a:lnTo>
                    <a:pt x="917448" y="118110"/>
                  </a:lnTo>
                  <a:lnTo>
                    <a:pt x="918997" y="120434"/>
                  </a:lnTo>
                  <a:lnTo>
                    <a:pt x="919734" y="121158"/>
                  </a:lnTo>
                  <a:lnTo>
                    <a:pt x="920496" y="121158"/>
                  </a:lnTo>
                  <a:lnTo>
                    <a:pt x="921258" y="121920"/>
                  </a:lnTo>
                  <a:lnTo>
                    <a:pt x="922782" y="121920"/>
                  </a:lnTo>
                  <a:lnTo>
                    <a:pt x="923544" y="122682"/>
                  </a:lnTo>
                  <a:lnTo>
                    <a:pt x="925068" y="122682"/>
                  </a:lnTo>
                  <a:lnTo>
                    <a:pt x="925830" y="123444"/>
                  </a:lnTo>
                  <a:lnTo>
                    <a:pt x="927354" y="123444"/>
                  </a:lnTo>
                  <a:lnTo>
                    <a:pt x="930402" y="123444"/>
                  </a:lnTo>
                  <a:lnTo>
                    <a:pt x="931926" y="123444"/>
                  </a:lnTo>
                  <a:lnTo>
                    <a:pt x="2238756" y="123444"/>
                  </a:lnTo>
                  <a:lnTo>
                    <a:pt x="2240470" y="123444"/>
                  </a:lnTo>
                  <a:lnTo>
                    <a:pt x="2241042" y="124206"/>
                  </a:lnTo>
                  <a:lnTo>
                    <a:pt x="2243328" y="133337"/>
                  </a:lnTo>
                  <a:lnTo>
                    <a:pt x="2246604" y="146405"/>
                  </a:lnTo>
                  <a:lnTo>
                    <a:pt x="2249779" y="169494"/>
                  </a:lnTo>
                  <a:lnTo>
                    <a:pt x="2251456" y="192798"/>
                  </a:lnTo>
                  <a:lnTo>
                    <a:pt x="2252472" y="215646"/>
                  </a:lnTo>
                  <a:lnTo>
                    <a:pt x="2252472" y="227076"/>
                  </a:lnTo>
                  <a:lnTo>
                    <a:pt x="2252472" y="232410"/>
                  </a:lnTo>
                  <a:lnTo>
                    <a:pt x="2257044" y="236982"/>
                  </a:lnTo>
                  <a:lnTo>
                    <a:pt x="2266950" y="236982"/>
                  </a:lnTo>
                  <a:lnTo>
                    <a:pt x="2271522" y="232410"/>
                  </a:lnTo>
                  <a:lnTo>
                    <a:pt x="2271522" y="227076"/>
                  </a:lnTo>
                  <a:lnTo>
                    <a:pt x="2271522" y="215646"/>
                  </a:lnTo>
                  <a:lnTo>
                    <a:pt x="2272271" y="193255"/>
                  </a:lnTo>
                  <a:lnTo>
                    <a:pt x="2274062" y="170319"/>
                  </a:lnTo>
                  <a:lnTo>
                    <a:pt x="2277249" y="147574"/>
                  </a:lnTo>
                  <a:lnTo>
                    <a:pt x="2280666" y="132486"/>
                  </a:lnTo>
                  <a:lnTo>
                    <a:pt x="2282190" y="125730"/>
                  </a:lnTo>
                  <a:lnTo>
                    <a:pt x="2282952" y="124206"/>
                  </a:lnTo>
                  <a:lnTo>
                    <a:pt x="2283523" y="123444"/>
                  </a:lnTo>
                  <a:lnTo>
                    <a:pt x="2285238" y="123444"/>
                  </a:lnTo>
                  <a:lnTo>
                    <a:pt x="3592068" y="123444"/>
                  </a:lnTo>
                  <a:lnTo>
                    <a:pt x="3596640" y="123444"/>
                  </a:lnTo>
                  <a:lnTo>
                    <a:pt x="3598164" y="123444"/>
                  </a:lnTo>
                  <a:lnTo>
                    <a:pt x="3598926" y="122682"/>
                  </a:lnTo>
                  <a:lnTo>
                    <a:pt x="3600450" y="122682"/>
                  </a:lnTo>
                  <a:lnTo>
                    <a:pt x="3601212" y="121920"/>
                  </a:lnTo>
                  <a:lnTo>
                    <a:pt x="3601974" y="121920"/>
                  </a:lnTo>
                  <a:lnTo>
                    <a:pt x="3603409" y="121208"/>
                  </a:lnTo>
                  <a:lnTo>
                    <a:pt x="3604260" y="121158"/>
                  </a:lnTo>
                  <a:lnTo>
                    <a:pt x="3605022" y="120396"/>
                  </a:lnTo>
                  <a:lnTo>
                    <a:pt x="3606546" y="118110"/>
                  </a:lnTo>
                  <a:lnTo>
                    <a:pt x="3607308" y="118110"/>
                  </a:lnTo>
                  <a:lnTo>
                    <a:pt x="3608070" y="117348"/>
                  </a:lnTo>
                  <a:lnTo>
                    <a:pt x="3608070" y="116586"/>
                  </a:lnTo>
                  <a:lnTo>
                    <a:pt x="3610356" y="113538"/>
                  </a:lnTo>
                  <a:lnTo>
                    <a:pt x="3610356" y="112776"/>
                  </a:lnTo>
                  <a:lnTo>
                    <a:pt x="3611118" y="112776"/>
                  </a:lnTo>
                  <a:lnTo>
                    <a:pt x="3612642" y="108966"/>
                  </a:lnTo>
                  <a:lnTo>
                    <a:pt x="3618534" y="86779"/>
                  </a:lnTo>
                  <a:lnTo>
                    <a:pt x="3622090" y="61239"/>
                  </a:lnTo>
                  <a:lnTo>
                    <a:pt x="3623970" y="35369"/>
                  </a:lnTo>
                  <a:lnTo>
                    <a:pt x="3624834" y="12192"/>
                  </a:lnTo>
                  <a:lnTo>
                    <a:pt x="3624834" y="0"/>
                  </a:lnTo>
                  <a:close/>
                </a:path>
                <a:path w="5337809" h="238760">
                  <a:moveTo>
                    <a:pt x="5337810" y="0"/>
                  </a:moveTo>
                  <a:lnTo>
                    <a:pt x="5318760" y="0"/>
                  </a:lnTo>
                  <a:lnTo>
                    <a:pt x="5318760" y="11430"/>
                  </a:lnTo>
                  <a:lnTo>
                    <a:pt x="5317947" y="32308"/>
                  </a:lnTo>
                  <a:lnTo>
                    <a:pt x="5316359" y="56299"/>
                  </a:lnTo>
                  <a:lnTo>
                    <a:pt x="5313286" y="79946"/>
                  </a:lnTo>
                  <a:lnTo>
                    <a:pt x="5308092" y="99822"/>
                  </a:lnTo>
                  <a:lnTo>
                    <a:pt x="5306873" y="102870"/>
                  </a:lnTo>
                  <a:lnTo>
                    <a:pt x="4603242" y="102870"/>
                  </a:lnTo>
                  <a:lnTo>
                    <a:pt x="4602480" y="103632"/>
                  </a:lnTo>
                  <a:lnTo>
                    <a:pt x="4600194" y="103632"/>
                  </a:lnTo>
                  <a:lnTo>
                    <a:pt x="4599432" y="104394"/>
                  </a:lnTo>
                  <a:lnTo>
                    <a:pt x="4598670" y="104394"/>
                  </a:lnTo>
                  <a:lnTo>
                    <a:pt x="4597908" y="105156"/>
                  </a:lnTo>
                  <a:lnTo>
                    <a:pt x="4597146" y="105156"/>
                  </a:lnTo>
                  <a:lnTo>
                    <a:pt x="4594568" y="107746"/>
                  </a:lnTo>
                  <a:lnTo>
                    <a:pt x="4594568" y="188671"/>
                  </a:lnTo>
                  <a:lnTo>
                    <a:pt x="4592561" y="165011"/>
                  </a:lnTo>
                  <a:lnTo>
                    <a:pt x="4594568" y="188671"/>
                  </a:lnTo>
                  <a:lnTo>
                    <a:pt x="4594568" y="107746"/>
                  </a:lnTo>
                  <a:lnTo>
                    <a:pt x="4592561" y="109753"/>
                  </a:lnTo>
                  <a:lnTo>
                    <a:pt x="4591050" y="112776"/>
                  </a:lnTo>
                  <a:lnTo>
                    <a:pt x="4590288" y="113538"/>
                  </a:lnTo>
                  <a:lnTo>
                    <a:pt x="4587392" y="120116"/>
                  </a:lnTo>
                  <a:lnTo>
                    <a:pt x="4585601" y="126746"/>
                  </a:lnTo>
                  <a:lnTo>
                    <a:pt x="4583430" y="117348"/>
                  </a:lnTo>
                  <a:lnTo>
                    <a:pt x="4581144" y="113538"/>
                  </a:lnTo>
                  <a:lnTo>
                    <a:pt x="4581144" y="112776"/>
                  </a:lnTo>
                  <a:lnTo>
                    <a:pt x="4580382" y="112776"/>
                  </a:lnTo>
                  <a:lnTo>
                    <a:pt x="4578858" y="109728"/>
                  </a:lnTo>
                  <a:lnTo>
                    <a:pt x="4578096" y="108966"/>
                  </a:lnTo>
                  <a:lnTo>
                    <a:pt x="4578096" y="108204"/>
                  </a:lnTo>
                  <a:lnTo>
                    <a:pt x="4577334" y="108204"/>
                  </a:lnTo>
                  <a:lnTo>
                    <a:pt x="4575810" y="105918"/>
                  </a:lnTo>
                  <a:lnTo>
                    <a:pt x="4575048" y="105156"/>
                  </a:lnTo>
                  <a:lnTo>
                    <a:pt x="4573524" y="105156"/>
                  </a:lnTo>
                  <a:lnTo>
                    <a:pt x="4572762" y="104394"/>
                  </a:lnTo>
                  <a:lnTo>
                    <a:pt x="4572000" y="104394"/>
                  </a:lnTo>
                  <a:lnTo>
                    <a:pt x="4571238" y="103632"/>
                  </a:lnTo>
                  <a:lnTo>
                    <a:pt x="4569714" y="103632"/>
                  </a:lnTo>
                  <a:lnTo>
                    <a:pt x="4568190" y="102870"/>
                  </a:lnTo>
                  <a:lnTo>
                    <a:pt x="3864673" y="102870"/>
                  </a:lnTo>
                  <a:lnTo>
                    <a:pt x="3864102" y="102108"/>
                  </a:lnTo>
                  <a:lnTo>
                    <a:pt x="3855237" y="56362"/>
                  </a:lnTo>
                  <a:lnTo>
                    <a:pt x="3852672" y="11430"/>
                  </a:lnTo>
                  <a:lnTo>
                    <a:pt x="3852672" y="0"/>
                  </a:lnTo>
                  <a:lnTo>
                    <a:pt x="3833622" y="0"/>
                  </a:lnTo>
                  <a:lnTo>
                    <a:pt x="3833622" y="12192"/>
                  </a:lnTo>
                  <a:lnTo>
                    <a:pt x="3834676" y="35064"/>
                  </a:lnTo>
                  <a:lnTo>
                    <a:pt x="3836352" y="60058"/>
                  </a:lnTo>
                  <a:lnTo>
                    <a:pt x="3839705" y="84759"/>
                  </a:lnTo>
                  <a:lnTo>
                    <a:pt x="3845814" y="106680"/>
                  </a:lnTo>
                  <a:lnTo>
                    <a:pt x="3848100" y="111252"/>
                  </a:lnTo>
                  <a:lnTo>
                    <a:pt x="3848100" y="112776"/>
                  </a:lnTo>
                  <a:lnTo>
                    <a:pt x="3850386" y="115824"/>
                  </a:lnTo>
                  <a:lnTo>
                    <a:pt x="3854958" y="120396"/>
                  </a:lnTo>
                  <a:lnTo>
                    <a:pt x="3856482" y="120396"/>
                  </a:lnTo>
                  <a:lnTo>
                    <a:pt x="3857244" y="121158"/>
                  </a:lnTo>
                  <a:lnTo>
                    <a:pt x="3858006" y="121158"/>
                  </a:lnTo>
                  <a:lnTo>
                    <a:pt x="3858768" y="121920"/>
                  </a:lnTo>
                  <a:lnTo>
                    <a:pt x="3861816" y="121920"/>
                  </a:lnTo>
                  <a:lnTo>
                    <a:pt x="3864102" y="121920"/>
                  </a:lnTo>
                  <a:lnTo>
                    <a:pt x="3866388" y="121920"/>
                  </a:lnTo>
                  <a:lnTo>
                    <a:pt x="4562856" y="121920"/>
                  </a:lnTo>
                  <a:lnTo>
                    <a:pt x="4563872" y="121920"/>
                  </a:lnTo>
                  <a:lnTo>
                    <a:pt x="4564380" y="122682"/>
                  </a:lnTo>
                  <a:lnTo>
                    <a:pt x="4564380" y="121920"/>
                  </a:lnTo>
                  <a:lnTo>
                    <a:pt x="4565904" y="125730"/>
                  </a:lnTo>
                  <a:lnTo>
                    <a:pt x="4574032" y="169189"/>
                  </a:lnTo>
                  <a:lnTo>
                    <a:pt x="4576572" y="213360"/>
                  </a:lnTo>
                  <a:lnTo>
                    <a:pt x="4576572" y="224790"/>
                  </a:lnTo>
                  <a:lnTo>
                    <a:pt x="4576572" y="230124"/>
                  </a:lnTo>
                  <a:lnTo>
                    <a:pt x="4580382" y="234696"/>
                  </a:lnTo>
                  <a:lnTo>
                    <a:pt x="4591050" y="234696"/>
                  </a:lnTo>
                  <a:lnTo>
                    <a:pt x="4595622" y="230124"/>
                  </a:lnTo>
                  <a:lnTo>
                    <a:pt x="4595622" y="224790"/>
                  </a:lnTo>
                  <a:lnTo>
                    <a:pt x="4595622" y="213360"/>
                  </a:lnTo>
                  <a:lnTo>
                    <a:pt x="4596460" y="191909"/>
                  </a:lnTo>
                  <a:lnTo>
                    <a:pt x="4598060" y="168211"/>
                  </a:lnTo>
                  <a:lnTo>
                    <a:pt x="4601108" y="144805"/>
                  </a:lnTo>
                  <a:lnTo>
                    <a:pt x="4604766" y="130276"/>
                  </a:lnTo>
                  <a:lnTo>
                    <a:pt x="4606290" y="124206"/>
                  </a:lnTo>
                  <a:lnTo>
                    <a:pt x="4607052" y="123063"/>
                  </a:lnTo>
                  <a:lnTo>
                    <a:pt x="4607814" y="121920"/>
                  </a:lnTo>
                  <a:lnTo>
                    <a:pt x="4607052" y="122682"/>
                  </a:lnTo>
                  <a:lnTo>
                    <a:pt x="4607560" y="121920"/>
                  </a:lnTo>
                  <a:lnTo>
                    <a:pt x="4607814" y="121920"/>
                  </a:lnTo>
                  <a:lnTo>
                    <a:pt x="4609338" y="121920"/>
                  </a:lnTo>
                  <a:lnTo>
                    <a:pt x="5312664" y="121920"/>
                  </a:lnTo>
                  <a:lnTo>
                    <a:pt x="5313426" y="121158"/>
                  </a:lnTo>
                  <a:lnTo>
                    <a:pt x="5314188" y="121158"/>
                  </a:lnTo>
                  <a:lnTo>
                    <a:pt x="5315712" y="120396"/>
                  </a:lnTo>
                  <a:lnTo>
                    <a:pt x="5316474" y="120396"/>
                  </a:lnTo>
                  <a:lnTo>
                    <a:pt x="5317998" y="118872"/>
                  </a:lnTo>
                  <a:lnTo>
                    <a:pt x="5320284" y="117348"/>
                  </a:lnTo>
                  <a:lnTo>
                    <a:pt x="5320284" y="116586"/>
                  </a:lnTo>
                  <a:lnTo>
                    <a:pt x="5321046" y="115824"/>
                  </a:lnTo>
                  <a:lnTo>
                    <a:pt x="5323332" y="112776"/>
                  </a:lnTo>
                  <a:lnTo>
                    <a:pt x="5323332" y="112014"/>
                  </a:lnTo>
                  <a:lnTo>
                    <a:pt x="5324094" y="112014"/>
                  </a:lnTo>
                  <a:lnTo>
                    <a:pt x="5324094" y="111252"/>
                  </a:lnTo>
                  <a:lnTo>
                    <a:pt x="5325618" y="107442"/>
                  </a:lnTo>
                  <a:lnTo>
                    <a:pt x="5331498" y="86156"/>
                  </a:lnTo>
                  <a:lnTo>
                    <a:pt x="5335079" y="60579"/>
                  </a:lnTo>
                  <a:lnTo>
                    <a:pt x="5336972" y="34620"/>
                  </a:lnTo>
                  <a:lnTo>
                    <a:pt x="5337810" y="12192"/>
                  </a:lnTo>
                  <a:lnTo>
                    <a:pt x="533781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93139" y="1548638"/>
            <a:ext cx="7903209" cy="16287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Pages are named with URLs (Uniform Resource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Locators)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  <a:tab pos="1992630" algn="l"/>
              </a:tabLst>
            </a:pPr>
            <a:r>
              <a:rPr sz="2400" spc="-5" dirty="0">
                <a:latin typeface="Arial"/>
                <a:cs typeface="Arial"/>
              </a:rPr>
              <a:t>Example:	</a:t>
            </a: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http://www.phdcomics.com/comics.php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Arial"/>
              <a:cs typeface="Arial"/>
            </a:endParaRPr>
          </a:p>
          <a:p>
            <a:pPr marL="1765935">
              <a:lnSpc>
                <a:spcPct val="100000"/>
              </a:lnSpc>
              <a:tabLst>
                <a:tab pos="3874135" algn="l"/>
                <a:tab pos="5687060" algn="l"/>
              </a:tabLst>
            </a:pPr>
            <a:r>
              <a:rPr sz="3000" spc="-7" baseline="2777" dirty="0">
                <a:latin typeface="Arial"/>
                <a:cs typeface="Arial"/>
              </a:rPr>
              <a:t>Protocol	</a:t>
            </a:r>
            <a:r>
              <a:rPr sz="3000" spc="-15" baseline="2777" dirty="0">
                <a:latin typeface="Arial"/>
                <a:cs typeface="Arial"/>
              </a:rPr>
              <a:t>Server	</a:t>
            </a:r>
            <a:r>
              <a:rPr sz="2000" spc="-5" dirty="0">
                <a:latin typeface="Arial"/>
                <a:cs typeface="Arial"/>
              </a:rPr>
              <a:t>Page on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server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88186" y="3522833"/>
            <a:ext cx="7056120" cy="851535"/>
            <a:chOff x="1488186" y="3522833"/>
            <a:chExt cx="7056120" cy="8515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1743" y="3522833"/>
              <a:ext cx="6612240" cy="8510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4812" y="3837431"/>
              <a:ext cx="791718" cy="3185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88186" y="3832859"/>
              <a:ext cx="1233805" cy="327660"/>
            </a:xfrm>
            <a:custGeom>
              <a:avLst/>
              <a:gdLst/>
              <a:ahLst/>
              <a:cxnLst/>
              <a:rect l="l" t="t" r="r" b="b"/>
              <a:pathLst>
                <a:path w="1233805" h="327660">
                  <a:moveTo>
                    <a:pt x="403098" y="181356"/>
                  </a:moveTo>
                  <a:lnTo>
                    <a:pt x="300228" y="160020"/>
                  </a:lnTo>
                  <a:lnTo>
                    <a:pt x="295656" y="158496"/>
                  </a:lnTo>
                  <a:lnTo>
                    <a:pt x="290322" y="162306"/>
                  </a:lnTo>
                  <a:lnTo>
                    <a:pt x="289560" y="166878"/>
                  </a:lnTo>
                  <a:lnTo>
                    <a:pt x="288036" y="172212"/>
                  </a:lnTo>
                  <a:lnTo>
                    <a:pt x="291846" y="177546"/>
                  </a:lnTo>
                  <a:lnTo>
                    <a:pt x="296418" y="178308"/>
                  </a:lnTo>
                  <a:lnTo>
                    <a:pt x="348716" y="189331"/>
                  </a:lnTo>
                  <a:lnTo>
                    <a:pt x="0" y="305562"/>
                  </a:lnTo>
                  <a:lnTo>
                    <a:pt x="6096" y="323850"/>
                  </a:lnTo>
                  <a:lnTo>
                    <a:pt x="354584" y="206997"/>
                  </a:lnTo>
                  <a:lnTo>
                    <a:pt x="319278" y="246888"/>
                  </a:lnTo>
                  <a:lnTo>
                    <a:pt x="316230" y="251460"/>
                  </a:lnTo>
                  <a:lnTo>
                    <a:pt x="316230" y="256794"/>
                  </a:lnTo>
                  <a:lnTo>
                    <a:pt x="320802" y="260604"/>
                  </a:lnTo>
                  <a:lnTo>
                    <a:pt x="324612" y="264414"/>
                  </a:lnTo>
                  <a:lnTo>
                    <a:pt x="330708" y="263652"/>
                  </a:lnTo>
                  <a:lnTo>
                    <a:pt x="333756" y="259842"/>
                  </a:lnTo>
                  <a:lnTo>
                    <a:pt x="387858" y="198615"/>
                  </a:lnTo>
                  <a:lnTo>
                    <a:pt x="403098" y="181356"/>
                  </a:lnTo>
                  <a:close/>
                </a:path>
                <a:path w="1233805" h="327660">
                  <a:moveTo>
                    <a:pt x="1233678" y="4572"/>
                  </a:moveTo>
                  <a:lnTo>
                    <a:pt x="1232154" y="1524"/>
                  </a:lnTo>
                  <a:lnTo>
                    <a:pt x="1228344" y="0"/>
                  </a:lnTo>
                  <a:lnTo>
                    <a:pt x="1223772" y="0"/>
                  </a:lnTo>
                  <a:lnTo>
                    <a:pt x="1223772" y="9144"/>
                  </a:lnTo>
                  <a:lnTo>
                    <a:pt x="1223772" y="318516"/>
                  </a:lnTo>
                  <a:lnTo>
                    <a:pt x="441960" y="318516"/>
                  </a:lnTo>
                  <a:lnTo>
                    <a:pt x="441960" y="9144"/>
                  </a:lnTo>
                  <a:lnTo>
                    <a:pt x="1223772" y="9144"/>
                  </a:lnTo>
                  <a:lnTo>
                    <a:pt x="1223772" y="0"/>
                  </a:lnTo>
                  <a:lnTo>
                    <a:pt x="436626" y="0"/>
                  </a:lnTo>
                  <a:lnTo>
                    <a:pt x="433578" y="1524"/>
                  </a:lnTo>
                  <a:lnTo>
                    <a:pt x="432054" y="4572"/>
                  </a:lnTo>
                  <a:lnTo>
                    <a:pt x="432054" y="323088"/>
                  </a:lnTo>
                  <a:lnTo>
                    <a:pt x="433578" y="326136"/>
                  </a:lnTo>
                  <a:lnTo>
                    <a:pt x="436626" y="327660"/>
                  </a:lnTo>
                  <a:lnTo>
                    <a:pt x="441960" y="327660"/>
                  </a:lnTo>
                  <a:lnTo>
                    <a:pt x="1223772" y="327660"/>
                  </a:lnTo>
                  <a:lnTo>
                    <a:pt x="1228344" y="327660"/>
                  </a:lnTo>
                  <a:lnTo>
                    <a:pt x="1232154" y="326136"/>
                  </a:lnTo>
                  <a:lnTo>
                    <a:pt x="1233678" y="323088"/>
                  </a:lnTo>
                  <a:lnTo>
                    <a:pt x="1233678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53516" y="3993896"/>
            <a:ext cx="572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191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Our  f</a:t>
            </a:r>
            <a:r>
              <a:rPr sz="1800" dirty="0">
                <a:latin typeface="Arial"/>
                <a:cs typeface="Arial"/>
              </a:rPr>
              <a:t>ocus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81377" y="4373879"/>
            <a:ext cx="6734556" cy="209397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801871" y="6489446"/>
            <a:ext cx="2454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Common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URL</a:t>
            </a:r>
            <a:r>
              <a:rPr sz="1800" spc="-17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protocols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7600" y="728726"/>
            <a:ext cx="528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Architectural Overview</a:t>
            </a:r>
            <a:r>
              <a:rPr spc="-12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6331458"/>
            <a:ext cx="9144000" cy="984250"/>
          </a:xfrm>
          <a:custGeom>
            <a:avLst/>
            <a:gdLst/>
            <a:ahLst/>
            <a:cxnLst/>
            <a:rect l="l" t="t" r="r" b="b"/>
            <a:pathLst>
              <a:path w="9144000" h="984250">
                <a:moveTo>
                  <a:pt x="9144000" y="983742"/>
                </a:moveTo>
                <a:lnTo>
                  <a:pt x="9144000" y="0"/>
                </a:lnTo>
                <a:lnTo>
                  <a:pt x="0" y="0"/>
                </a:lnTo>
                <a:lnTo>
                  <a:pt x="0" y="983742"/>
                </a:lnTo>
                <a:lnTo>
                  <a:pt x="9144000" y="9837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69240">
              <a:lnSpc>
                <a:spcPct val="100000"/>
              </a:lnSpc>
              <a:spcBef>
                <a:spcPts val="690"/>
              </a:spcBef>
            </a:pPr>
            <a:r>
              <a:rPr spc="-5" dirty="0"/>
              <a:t>Steps </a:t>
            </a:r>
            <a:r>
              <a:rPr dirty="0"/>
              <a:t>a </a:t>
            </a:r>
            <a:r>
              <a:rPr spc="-5" dirty="0"/>
              <a:t>client (browser) takes to follow </a:t>
            </a:r>
            <a:r>
              <a:rPr dirty="0"/>
              <a:t>a</a:t>
            </a:r>
            <a:r>
              <a:rPr spc="10" dirty="0"/>
              <a:t> </a:t>
            </a:r>
            <a:r>
              <a:rPr spc="-5" dirty="0"/>
              <a:t>hyperlink:</a:t>
            </a:r>
          </a:p>
          <a:p>
            <a:pPr marL="1069340" indent="-343535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10" dirty="0"/>
              <a:t>Determine </a:t>
            </a:r>
            <a:r>
              <a:rPr sz="2000" spc="-5" dirty="0"/>
              <a:t>the </a:t>
            </a:r>
            <a:r>
              <a:rPr sz="2000" spc="-10" dirty="0"/>
              <a:t>protocol</a:t>
            </a:r>
            <a:r>
              <a:rPr sz="2000" spc="-5" dirty="0"/>
              <a:t> </a:t>
            </a:r>
            <a:r>
              <a:rPr sz="2000" spc="-10" dirty="0"/>
              <a:t>(HTTP)</a:t>
            </a:r>
            <a:endParaRPr sz="2000"/>
          </a:p>
          <a:p>
            <a:pPr marL="106934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Ask DNS for the IP </a:t>
            </a:r>
            <a:r>
              <a:rPr sz="2000" spc="-10" dirty="0"/>
              <a:t>address </a:t>
            </a:r>
            <a:r>
              <a:rPr sz="2000" spc="-5" dirty="0"/>
              <a:t>of</a:t>
            </a:r>
            <a:r>
              <a:rPr sz="2000" spc="-20" dirty="0"/>
              <a:t> </a:t>
            </a:r>
            <a:r>
              <a:rPr sz="2000" spc="-5" dirty="0"/>
              <a:t>server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Make a TCP </a:t>
            </a:r>
            <a:r>
              <a:rPr sz="2000" spc="-10" dirty="0"/>
              <a:t>connection </a:t>
            </a:r>
            <a:r>
              <a:rPr sz="2000" spc="-5" dirty="0"/>
              <a:t>to</a:t>
            </a:r>
            <a:r>
              <a:rPr sz="2000" spc="10" dirty="0"/>
              <a:t> </a:t>
            </a:r>
            <a:r>
              <a:rPr sz="2000" spc="-10" dirty="0"/>
              <a:t>server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Send request for the page; </a:t>
            </a:r>
            <a:r>
              <a:rPr sz="2000" spc="-10" dirty="0"/>
              <a:t>server </a:t>
            </a:r>
            <a:r>
              <a:rPr sz="2000" spc="-5" dirty="0"/>
              <a:t>sends it</a:t>
            </a:r>
            <a:r>
              <a:rPr sz="2000" spc="-40" dirty="0"/>
              <a:t> </a:t>
            </a:r>
            <a:r>
              <a:rPr sz="2000" spc="-5" dirty="0"/>
              <a:t>back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Fetch other URLs as </a:t>
            </a:r>
            <a:r>
              <a:rPr sz="2000" spc="-10" dirty="0"/>
              <a:t>needed </a:t>
            </a:r>
            <a:r>
              <a:rPr sz="2000" spc="-5" dirty="0"/>
              <a:t>to </a:t>
            </a:r>
            <a:r>
              <a:rPr sz="2000" spc="-10" dirty="0"/>
              <a:t>display </a:t>
            </a:r>
            <a:r>
              <a:rPr sz="2000" spc="-5" dirty="0"/>
              <a:t>the</a:t>
            </a:r>
            <a:r>
              <a:rPr sz="2000" spc="20" dirty="0"/>
              <a:t> </a:t>
            </a:r>
            <a:r>
              <a:rPr sz="2000" spc="-10" dirty="0"/>
              <a:t>page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Close idle TCP</a:t>
            </a:r>
            <a:r>
              <a:rPr sz="2000" spc="35" dirty="0"/>
              <a:t> </a:t>
            </a:r>
            <a:r>
              <a:rPr sz="2000" spc="-5" dirty="0"/>
              <a:t>connections</a:t>
            </a:r>
            <a:endParaRPr sz="2000"/>
          </a:p>
          <a:p>
            <a:pPr marL="269240">
              <a:lnSpc>
                <a:spcPct val="100000"/>
              </a:lnSpc>
              <a:spcBef>
                <a:spcPts val="1789"/>
              </a:spcBef>
            </a:pPr>
            <a:r>
              <a:rPr spc="-5" dirty="0"/>
              <a:t>Steps </a:t>
            </a:r>
            <a:r>
              <a:rPr dirty="0"/>
              <a:t>a </a:t>
            </a:r>
            <a:r>
              <a:rPr spc="-5" dirty="0"/>
              <a:t>server takes to serve</a:t>
            </a:r>
            <a:r>
              <a:rPr spc="5" dirty="0"/>
              <a:t> </a:t>
            </a:r>
            <a:r>
              <a:rPr spc="-5" dirty="0"/>
              <a:t>pages:</a:t>
            </a:r>
          </a:p>
          <a:p>
            <a:pPr marL="1069340" indent="-342900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Accept a TCP connection from</a:t>
            </a:r>
            <a:r>
              <a:rPr sz="2000" dirty="0"/>
              <a:t> </a:t>
            </a:r>
            <a:r>
              <a:rPr sz="2000" spc="-5" dirty="0"/>
              <a:t>client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Get page </a:t>
            </a:r>
            <a:r>
              <a:rPr sz="2000" spc="-10" dirty="0"/>
              <a:t>request </a:t>
            </a:r>
            <a:r>
              <a:rPr sz="2000" spc="-5" dirty="0"/>
              <a:t>and map it to a </a:t>
            </a:r>
            <a:r>
              <a:rPr sz="2000" spc="-10" dirty="0"/>
              <a:t>resource </a:t>
            </a:r>
            <a:r>
              <a:rPr sz="2000" spc="-5" dirty="0"/>
              <a:t>(e.g., file </a:t>
            </a:r>
            <a:r>
              <a:rPr sz="2000" spc="-10" dirty="0"/>
              <a:t>name)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Get the resource (e.g., file from</a:t>
            </a:r>
            <a:r>
              <a:rPr sz="2000" spc="-65" dirty="0"/>
              <a:t> </a:t>
            </a:r>
            <a:r>
              <a:rPr sz="2000" spc="-5" dirty="0"/>
              <a:t>disk)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Send </a:t>
            </a:r>
            <a:r>
              <a:rPr sz="2000" spc="-10" dirty="0"/>
              <a:t>contents </a:t>
            </a:r>
            <a:r>
              <a:rPr sz="2000" spc="-5" dirty="0"/>
              <a:t>of the </a:t>
            </a:r>
            <a:r>
              <a:rPr sz="2000" spc="-10" dirty="0"/>
              <a:t>resource </a:t>
            </a:r>
            <a:r>
              <a:rPr sz="2000" spc="-5" dirty="0"/>
              <a:t>to the</a:t>
            </a:r>
            <a:r>
              <a:rPr sz="2000" spc="-45" dirty="0"/>
              <a:t> </a:t>
            </a:r>
            <a:r>
              <a:rPr sz="2000" spc="-10" dirty="0"/>
              <a:t>client.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10" dirty="0"/>
              <a:t>Release </a:t>
            </a:r>
            <a:r>
              <a:rPr sz="2000" spc="-5" dirty="0"/>
              <a:t>idle TCP</a:t>
            </a:r>
            <a:r>
              <a:rPr sz="2000" spc="45" dirty="0"/>
              <a:t> </a:t>
            </a:r>
            <a:r>
              <a:rPr sz="2000" spc="-10" dirty="0"/>
              <a:t>connections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7600" y="728726"/>
            <a:ext cx="528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Architectural Overview</a:t>
            </a:r>
            <a:r>
              <a:rPr spc="-125" dirty="0"/>
              <a:t> </a:t>
            </a:r>
            <a:r>
              <a:rPr dirty="0"/>
              <a:t>(4)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49744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Content type is identified </a:t>
            </a:r>
            <a:r>
              <a:rPr sz="240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MIME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types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Browser takes the appropriate action to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display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Plug-ins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helper apps extend browser for new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types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48880" y="3766672"/>
            <a:ext cx="6699884" cy="2220595"/>
            <a:chOff x="1648880" y="3766672"/>
            <a:chExt cx="6699884" cy="22205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2034" y="3766672"/>
              <a:ext cx="5814270" cy="6072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2250" y="4296156"/>
              <a:ext cx="600455" cy="777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57677" y="4291584"/>
              <a:ext cx="609600" cy="82550"/>
            </a:xfrm>
            <a:custGeom>
              <a:avLst/>
              <a:gdLst/>
              <a:ahLst/>
              <a:cxnLst/>
              <a:rect l="l" t="t" r="r" b="b"/>
              <a:pathLst>
                <a:path w="609600" h="82550">
                  <a:moveTo>
                    <a:pt x="609600" y="82296"/>
                  </a:moveTo>
                  <a:lnTo>
                    <a:pt x="609600" y="4572"/>
                  </a:lnTo>
                  <a:lnTo>
                    <a:pt x="608076" y="1524"/>
                  </a:lnTo>
                  <a:lnTo>
                    <a:pt x="605028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82296"/>
                  </a:lnTo>
                  <a:lnTo>
                    <a:pt x="4572" y="82296"/>
                  </a:lnTo>
                  <a:lnTo>
                    <a:pt x="4572" y="9144"/>
                  </a:lnTo>
                  <a:lnTo>
                    <a:pt x="9905" y="4572"/>
                  </a:lnTo>
                  <a:lnTo>
                    <a:pt x="9905" y="9144"/>
                  </a:lnTo>
                  <a:lnTo>
                    <a:pt x="600456" y="9144"/>
                  </a:lnTo>
                  <a:lnTo>
                    <a:pt x="600456" y="4572"/>
                  </a:lnTo>
                  <a:lnTo>
                    <a:pt x="605028" y="9144"/>
                  </a:lnTo>
                  <a:lnTo>
                    <a:pt x="605028" y="82296"/>
                  </a:lnTo>
                  <a:lnTo>
                    <a:pt x="609600" y="82296"/>
                  </a:lnTo>
                  <a:close/>
                </a:path>
                <a:path w="609600" h="82550">
                  <a:moveTo>
                    <a:pt x="9905" y="9144"/>
                  </a:moveTo>
                  <a:lnTo>
                    <a:pt x="9905" y="4572"/>
                  </a:lnTo>
                  <a:lnTo>
                    <a:pt x="4572" y="9144"/>
                  </a:lnTo>
                  <a:lnTo>
                    <a:pt x="9905" y="9144"/>
                  </a:lnTo>
                  <a:close/>
                </a:path>
                <a:path w="609600" h="82550">
                  <a:moveTo>
                    <a:pt x="9905" y="82296"/>
                  </a:moveTo>
                  <a:lnTo>
                    <a:pt x="9905" y="9144"/>
                  </a:lnTo>
                  <a:lnTo>
                    <a:pt x="4572" y="9144"/>
                  </a:lnTo>
                  <a:lnTo>
                    <a:pt x="4572" y="82296"/>
                  </a:lnTo>
                  <a:lnTo>
                    <a:pt x="9905" y="82296"/>
                  </a:lnTo>
                  <a:close/>
                </a:path>
                <a:path w="609600" h="82550">
                  <a:moveTo>
                    <a:pt x="605028" y="9144"/>
                  </a:moveTo>
                  <a:lnTo>
                    <a:pt x="600456" y="4572"/>
                  </a:lnTo>
                  <a:lnTo>
                    <a:pt x="600456" y="9144"/>
                  </a:lnTo>
                  <a:lnTo>
                    <a:pt x="605028" y="9144"/>
                  </a:lnTo>
                  <a:close/>
                </a:path>
                <a:path w="609600" h="82550">
                  <a:moveTo>
                    <a:pt x="605028" y="82296"/>
                  </a:moveTo>
                  <a:lnTo>
                    <a:pt x="605028" y="9144"/>
                  </a:lnTo>
                  <a:lnTo>
                    <a:pt x="600456" y="9144"/>
                  </a:lnTo>
                  <a:lnTo>
                    <a:pt x="600456" y="82296"/>
                  </a:lnTo>
                  <a:lnTo>
                    <a:pt x="605028" y="822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8156" y="3771900"/>
              <a:ext cx="1466823" cy="6019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353703" y="3767328"/>
              <a:ext cx="1476375" cy="607060"/>
            </a:xfrm>
            <a:custGeom>
              <a:avLst/>
              <a:gdLst/>
              <a:ahLst/>
              <a:cxnLst/>
              <a:rect l="l" t="t" r="r" b="b"/>
              <a:pathLst>
                <a:path w="1476375" h="607060">
                  <a:moveTo>
                    <a:pt x="742040" y="10032"/>
                  </a:moveTo>
                  <a:lnTo>
                    <a:pt x="742040" y="2286"/>
                  </a:lnTo>
                  <a:lnTo>
                    <a:pt x="738230" y="0"/>
                  </a:lnTo>
                  <a:lnTo>
                    <a:pt x="689859" y="1407"/>
                  </a:lnTo>
                  <a:lnTo>
                    <a:pt x="642244" y="5882"/>
                  </a:lnTo>
                  <a:lnTo>
                    <a:pt x="595484" y="13328"/>
                  </a:lnTo>
                  <a:lnTo>
                    <a:pt x="549679" y="23648"/>
                  </a:lnTo>
                  <a:lnTo>
                    <a:pt x="504931" y="36746"/>
                  </a:lnTo>
                  <a:lnTo>
                    <a:pt x="461339" y="52525"/>
                  </a:lnTo>
                  <a:lnTo>
                    <a:pt x="419003" y="70887"/>
                  </a:lnTo>
                  <a:lnTo>
                    <a:pt x="378024" y="91737"/>
                  </a:lnTo>
                  <a:lnTo>
                    <a:pt x="338502" y="114978"/>
                  </a:lnTo>
                  <a:lnTo>
                    <a:pt x="300537" y="140512"/>
                  </a:lnTo>
                  <a:lnTo>
                    <a:pt x="264230" y="168244"/>
                  </a:lnTo>
                  <a:lnTo>
                    <a:pt x="229681" y="198076"/>
                  </a:lnTo>
                  <a:lnTo>
                    <a:pt x="196990" y="229913"/>
                  </a:lnTo>
                  <a:lnTo>
                    <a:pt x="166258" y="263656"/>
                  </a:lnTo>
                  <a:lnTo>
                    <a:pt x="137584" y="299209"/>
                  </a:lnTo>
                  <a:lnTo>
                    <a:pt x="111069" y="336477"/>
                  </a:lnTo>
                  <a:lnTo>
                    <a:pt x="86814" y="375361"/>
                  </a:lnTo>
                  <a:lnTo>
                    <a:pt x="64918" y="415766"/>
                  </a:lnTo>
                  <a:lnTo>
                    <a:pt x="45481" y="457594"/>
                  </a:lnTo>
                  <a:lnTo>
                    <a:pt x="28605" y="500749"/>
                  </a:lnTo>
                  <a:lnTo>
                    <a:pt x="14389" y="545135"/>
                  </a:lnTo>
                  <a:lnTo>
                    <a:pt x="2934" y="590653"/>
                  </a:lnTo>
                  <a:lnTo>
                    <a:pt x="0" y="606551"/>
                  </a:lnTo>
                  <a:lnTo>
                    <a:pt x="9735" y="606551"/>
                  </a:lnTo>
                  <a:lnTo>
                    <a:pt x="12943" y="589659"/>
                  </a:lnTo>
                  <a:lnTo>
                    <a:pt x="24811" y="543660"/>
                  </a:lnTo>
                  <a:lnTo>
                    <a:pt x="39498" y="498855"/>
                  </a:lnTo>
                  <a:lnTo>
                    <a:pt x="56904" y="455347"/>
                  </a:lnTo>
                  <a:lnTo>
                    <a:pt x="76927" y="413236"/>
                  </a:lnTo>
                  <a:lnTo>
                    <a:pt x="99465" y="372626"/>
                  </a:lnTo>
                  <a:lnTo>
                    <a:pt x="124416" y="333617"/>
                  </a:lnTo>
                  <a:lnTo>
                    <a:pt x="151680" y="296312"/>
                  </a:lnTo>
                  <a:lnTo>
                    <a:pt x="181153" y="260811"/>
                  </a:lnTo>
                  <a:lnTo>
                    <a:pt x="212735" y="227218"/>
                  </a:lnTo>
                  <a:lnTo>
                    <a:pt x="246324" y="195634"/>
                  </a:lnTo>
                  <a:lnTo>
                    <a:pt x="281818" y="166160"/>
                  </a:lnTo>
                  <a:lnTo>
                    <a:pt x="319116" y="138899"/>
                  </a:lnTo>
                  <a:lnTo>
                    <a:pt x="358116" y="113952"/>
                  </a:lnTo>
                  <a:lnTo>
                    <a:pt x="398715" y="91421"/>
                  </a:lnTo>
                  <a:lnTo>
                    <a:pt x="440814" y="71408"/>
                  </a:lnTo>
                  <a:lnTo>
                    <a:pt x="484309" y="54015"/>
                  </a:lnTo>
                  <a:lnTo>
                    <a:pt x="529099" y="39343"/>
                  </a:lnTo>
                  <a:lnTo>
                    <a:pt x="575083" y="27494"/>
                  </a:lnTo>
                  <a:lnTo>
                    <a:pt x="622159" y="18571"/>
                  </a:lnTo>
                  <a:lnTo>
                    <a:pt x="670225" y="12674"/>
                  </a:lnTo>
                  <a:lnTo>
                    <a:pt x="719180" y="9906"/>
                  </a:lnTo>
                  <a:lnTo>
                    <a:pt x="733658" y="9906"/>
                  </a:lnTo>
                  <a:lnTo>
                    <a:pt x="733658" y="7620"/>
                  </a:lnTo>
                  <a:lnTo>
                    <a:pt x="734420" y="7620"/>
                  </a:lnTo>
                  <a:lnTo>
                    <a:pt x="738230" y="9906"/>
                  </a:lnTo>
                  <a:lnTo>
                    <a:pt x="742040" y="10032"/>
                  </a:lnTo>
                  <a:close/>
                </a:path>
                <a:path w="1476375" h="607060">
                  <a:moveTo>
                    <a:pt x="738230" y="9906"/>
                  </a:moveTo>
                  <a:lnTo>
                    <a:pt x="733658" y="7620"/>
                  </a:lnTo>
                  <a:lnTo>
                    <a:pt x="733658" y="9906"/>
                  </a:lnTo>
                  <a:lnTo>
                    <a:pt x="738230" y="9906"/>
                  </a:lnTo>
                  <a:close/>
                </a:path>
                <a:path w="1476375" h="607060">
                  <a:moveTo>
                    <a:pt x="1476285" y="606551"/>
                  </a:moveTo>
                  <a:lnTo>
                    <a:pt x="1462727" y="548587"/>
                  </a:lnTo>
                  <a:lnTo>
                    <a:pt x="1448917" y="504886"/>
                  </a:lnTo>
                  <a:lnTo>
                    <a:pt x="1432532" y="462341"/>
                  </a:lnTo>
                  <a:lnTo>
                    <a:pt x="1413665" y="421047"/>
                  </a:lnTo>
                  <a:lnTo>
                    <a:pt x="1392411" y="381101"/>
                  </a:lnTo>
                  <a:lnTo>
                    <a:pt x="1368864" y="342598"/>
                  </a:lnTo>
                  <a:lnTo>
                    <a:pt x="1343119" y="305633"/>
                  </a:lnTo>
                  <a:lnTo>
                    <a:pt x="1315270" y="270303"/>
                  </a:lnTo>
                  <a:lnTo>
                    <a:pt x="1285411" y="236702"/>
                  </a:lnTo>
                  <a:lnTo>
                    <a:pt x="1253637" y="204926"/>
                  </a:lnTo>
                  <a:lnTo>
                    <a:pt x="1220042" y="175070"/>
                  </a:lnTo>
                  <a:lnTo>
                    <a:pt x="1184720" y="147231"/>
                  </a:lnTo>
                  <a:lnTo>
                    <a:pt x="1147766" y="121504"/>
                  </a:lnTo>
                  <a:lnTo>
                    <a:pt x="1109273" y="97984"/>
                  </a:lnTo>
                  <a:lnTo>
                    <a:pt x="1069337" y="76768"/>
                  </a:lnTo>
                  <a:lnTo>
                    <a:pt x="1028051" y="57950"/>
                  </a:lnTo>
                  <a:lnTo>
                    <a:pt x="985510" y="41625"/>
                  </a:lnTo>
                  <a:lnTo>
                    <a:pt x="941808" y="27891"/>
                  </a:lnTo>
                  <a:lnTo>
                    <a:pt x="897040" y="16842"/>
                  </a:lnTo>
                  <a:lnTo>
                    <a:pt x="851300" y="8574"/>
                  </a:lnTo>
                  <a:lnTo>
                    <a:pt x="804681" y="3182"/>
                  </a:lnTo>
                  <a:lnTo>
                    <a:pt x="757280" y="762"/>
                  </a:lnTo>
                  <a:lnTo>
                    <a:pt x="738230" y="0"/>
                  </a:lnTo>
                  <a:lnTo>
                    <a:pt x="742040" y="2286"/>
                  </a:lnTo>
                  <a:lnTo>
                    <a:pt x="742040" y="10032"/>
                  </a:lnTo>
                  <a:lnTo>
                    <a:pt x="787617" y="11542"/>
                  </a:lnTo>
                  <a:lnTo>
                    <a:pt x="836341" y="16327"/>
                  </a:lnTo>
                  <a:lnTo>
                    <a:pt x="884295" y="24213"/>
                  </a:lnTo>
                  <a:lnTo>
                    <a:pt x="931368" y="35153"/>
                  </a:lnTo>
                  <a:lnTo>
                    <a:pt x="977453" y="49102"/>
                  </a:lnTo>
                  <a:lnTo>
                    <a:pt x="1022441" y="66013"/>
                  </a:lnTo>
                  <a:lnTo>
                    <a:pt x="1066223" y="85839"/>
                  </a:lnTo>
                  <a:lnTo>
                    <a:pt x="1108691" y="108534"/>
                  </a:lnTo>
                  <a:lnTo>
                    <a:pt x="1149736" y="134051"/>
                  </a:lnTo>
                  <a:lnTo>
                    <a:pt x="1189250" y="162345"/>
                  </a:lnTo>
                  <a:lnTo>
                    <a:pt x="1227123" y="193369"/>
                  </a:lnTo>
                  <a:lnTo>
                    <a:pt x="1263248" y="227076"/>
                  </a:lnTo>
                  <a:lnTo>
                    <a:pt x="1299824" y="266700"/>
                  </a:lnTo>
                  <a:lnTo>
                    <a:pt x="1331281" y="305336"/>
                  </a:lnTo>
                  <a:lnTo>
                    <a:pt x="1360251" y="346484"/>
                  </a:lnTo>
                  <a:lnTo>
                    <a:pt x="1386446" y="389650"/>
                  </a:lnTo>
                  <a:lnTo>
                    <a:pt x="1409580" y="434340"/>
                  </a:lnTo>
                  <a:lnTo>
                    <a:pt x="1429364" y="480060"/>
                  </a:lnTo>
                  <a:lnTo>
                    <a:pt x="1435460" y="497586"/>
                  </a:lnTo>
                  <a:lnTo>
                    <a:pt x="1441556" y="514350"/>
                  </a:lnTo>
                  <a:lnTo>
                    <a:pt x="1455719" y="559718"/>
                  </a:lnTo>
                  <a:lnTo>
                    <a:pt x="1466540" y="606551"/>
                  </a:lnTo>
                  <a:lnTo>
                    <a:pt x="1476285" y="6065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8880" y="4373880"/>
              <a:ext cx="6699427" cy="9791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62250" y="4373880"/>
              <a:ext cx="600455" cy="36957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757677" y="4373880"/>
              <a:ext cx="609600" cy="375285"/>
            </a:xfrm>
            <a:custGeom>
              <a:avLst/>
              <a:gdLst/>
              <a:ahLst/>
              <a:cxnLst/>
              <a:rect l="l" t="t" r="r" b="b"/>
              <a:pathLst>
                <a:path w="609600" h="375285">
                  <a:moveTo>
                    <a:pt x="9906" y="364997"/>
                  </a:moveTo>
                  <a:lnTo>
                    <a:pt x="9906" y="0"/>
                  </a:lnTo>
                  <a:lnTo>
                    <a:pt x="0" y="0"/>
                  </a:lnTo>
                  <a:lnTo>
                    <a:pt x="0" y="369569"/>
                  </a:lnTo>
                  <a:lnTo>
                    <a:pt x="1524" y="373379"/>
                  </a:lnTo>
                  <a:lnTo>
                    <a:pt x="4572" y="374903"/>
                  </a:lnTo>
                  <a:lnTo>
                    <a:pt x="4572" y="364997"/>
                  </a:lnTo>
                  <a:lnTo>
                    <a:pt x="9906" y="364997"/>
                  </a:lnTo>
                  <a:close/>
                </a:path>
                <a:path w="609600" h="375285">
                  <a:moveTo>
                    <a:pt x="605028" y="364997"/>
                  </a:moveTo>
                  <a:lnTo>
                    <a:pt x="4572" y="364997"/>
                  </a:lnTo>
                  <a:lnTo>
                    <a:pt x="9906" y="369569"/>
                  </a:lnTo>
                  <a:lnTo>
                    <a:pt x="9906" y="374903"/>
                  </a:lnTo>
                  <a:lnTo>
                    <a:pt x="600455" y="374903"/>
                  </a:lnTo>
                  <a:lnTo>
                    <a:pt x="600455" y="369569"/>
                  </a:lnTo>
                  <a:lnTo>
                    <a:pt x="605028" y="364997"/>
                  </a:lnTo>
                  <a:close/>
                </a:path>
                <a:path w="609600" h="375285">
                  <a:moveTo>
                    <a:pt x="9906" y="374903"/>
                  </a:moveTo>
                  <a:lnTo>
                    <a:pt x="9906" y="369569"/>
                  </a:lnTo>
                  <a:lnTo>
                    <a:pt x="4572" y="364997"/>
                  </a:lnTo>
                  <a:lnTo>
                    <a:pt x="4572" y="374903"/>
                  </a:lnTo>
                  <a:lnTo>
                    <a:pt x="9906" y="374903"/>
                  </a:lnTo>
                  <a:close/>
                </a:path>
                <a:path w="609600" h="375285">
                  <a:moveTo>
                    <a:pt x="609600" y="369569"/>
                  </a:moveTo>
                  <a:lnTo>
                    <a:pt x="609600" y="0"/>
                  </a:lnTo>
                  <a:lnTo>
                    <a:pt x="600455" y="0"/>
                  </a:lnTo>
                  <a:lnTo>
                    <a:pt x="600455" y="364997"/>
                  </a:lnTo>
                  <a:lnTo>
                    <a:pt x="605028" y="364997"/>
                  </a:lnTo>
                  <a:lnTo>
                    <a:pt x="605028" y="374903"/>
                  </a:lnTo>
                  <a:lnTo>
                    <a:pt x="608076" y="373379"/>
                  </a:lnTo>
                  <a:lnTo>
                    <a:pt x="609600" y="369569"/>
                  </a:lnTo>
                  <a:close/>
                </a:path>
                <a:path w="609600" h="375285">
                  <a:moveTo>
                    <a:pt x="605028" y="374903"/>
                  </a:moveTo>
                  <a:lnTo>
                    <a:pt x="605028" y="364997"/>
                  </a:lnTo>
                  <a:lnTo>
                    <a:pt x="600455" y="369569"/>
                  </a:lnTo>
                  <a:lnTo>
                    <a:pt x="600455" y="374903"/>
                  </a:lnTo>
                  <a:lnTo>
                    <a:pt x="605028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3650" y="4373880"/>
              <a:ext cx="1495805" cy="89382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39077" y="4373879"/>
              <a:ext cx="1504950" cy="898525"/>
            </a:xfrm>
            <a:custGeom>
              <a:avLst/>
              <a:gdLst/>
              <a:ahLst/>
              <a:cxnLst/>
              <a:rect l="l" t="t" r="r" b="b"/>
              <a:pathLst>
                <a:path w="1504950" h="898525">
                  <a:moveTo>
                    <a:pt x="24361" y="0"/>
                  </a:moveTo>
                  <a:lnTo>
                    <a:pt x="14625" y="0"/>
                  </a:lnTo>
                  <a:lnTo>
                    <a:pt x="8966" y="30657"/>
                  </a:lnTo>
                  <a:lnTo>
                    <a:pt x="3333" y="78153"/>
                  </a:lnTo>
                  <a:lnTo>
                    <a:pt x="761" y="126492"/>
                  </a:lnTo>
                  <a:lnTo>
                    <a:pt x="0" y="146304"/>
                  </a:lnTo>
                  <a:lnTo>
                    <a:pt x="761" y="143256"/>
                  </a:lnTo>
                  <a:lnTo>
                    <a:pt x="3047" y="141732"/>
                  </a:lnTo>
                  <a:lnTo>
                    <a:pt x="5334" y="140970"/>
                  </a:lnTo>
                  <a:lnTo>
                    <a:pt x="8382" y="142494"/>
                  </a:lnTo>
                  <a:lnTo>
                    <a:pt x="8382" y="146858"/>
                  </a:lnTo>
                  <a:lnTo>
                    <a:pt x="9906" y="146304"/>
                  </a:lnTo>
                  <a:lnTo>
                    <a:pt x="9905" y="127254"/>
                  </a:lnTo>
                  <a:lnTo>
                    <a:pt x="12702" y="78282"/>
                  </a:lnTo>
                  <a:lnTo>
                    <a:pt x="18624" y="30199"/>
                  </a:lnTo>
                  <a:lnTo>
                    <a:pt x="24361" y="0"/>
                  </a:lnTo>
                  <a:close/>
                </a:path>
                <a:path w="1504950" h="898525">
                  <a:moveTo>
                    <a:pt x="8382" y="142494"/>
                  </a:moveTo>
                  <a:lnTo>
                    <a:pt x="5334" y="140970"/>
                  </a:lnTo>
                  <a:lnTo>
                    <a:pt x="3047" y="141732"/>
                  </a:lnTo>
                  <a:lnTo>
                    <a:pt x="761" y="143256"/>
                  </a:lnTo>
                  <a:lnTo>
                    <a:pt x="0" y="146304"/>
                  </a:lnTo>
                  <a:lnTo>
                    <a:pt x="8382" y="142494"/>
                  </a:lnTo>
                  <a:close/>
                </a:path>
                <a:path w="1504950" h="898525">
                  <a:moveTo>
                    <a:pt x="8382" y="146858"/>
                  </a:moveTo>
                  <a:lnTo>
                    <a:pt x="8382" y="142494"/>
                  </a:lnTo>
                  <a:lnTo>
                    <a:pt x="0" y="146304"/>
                  </a:lnTo>
                  <a:lnTo>
                    <a:pt x="148" y="169925"/>
                  </a:lnTo>
                  <a:lnTo>
                    <a:pt x="1352" y="194010"/>
                  </a:lnTo>
                  <a:lnTo>
                    <a:pt x="1524" y="196019"/>
                  </a:lnTo>
                  <a:lnTo>
                    <a:pt x="1524" y="149352"/>
                  </a:lnTo>
                  <a:lnTo>
                    <a:pt x="8382" y="146858"/>
                  </a:lnTo>
                  <a:close/>
                </a:path>
                <a:path w="1504950" h="898525">
                  <a:moveTo>
                    <a:pt x="9906" y="146304"/>
                  </a:moveTo>
                  <a:lnTo>
                    <a:pt x="1524" y="149352"/>
                  </a:lnTo>
                  <a:lnTo>
                    <a:pt x="3810" y="150876"/>
                  </a:lnTo>
                  <a:lnTo>
                    <a:pt x="6858" y="150876"/>
                  </a:lnTo>
                  <a:lnTo>
                    <a:pt x="9144" y="148590"/>
                  </a:lnTo>
                  <a:lnTo>
                    <a:pt x="9906" y="146304"/>
                  </a:lnTo>
                  <a:close/>
                </a:path>
                <a:path w="1504950" h="898525">
                  <a:moveTo>
                    <a:pt x="752856" y="889254"/>
                  </a:moveTo>
                  <a:lnTo>
                    <a:pt x="685111" y="886037"/>
                  </a:lnTo>
                  <a:lnTo>
                    <a:pt x="637245" y="880379"/>
                  </a:lnTo>
                  <a:lnTo>
                    <a:pt x="590313" y="871626"/>
                  </a:lnTo>
                  <a:lnTo>
                    <a:pt x="544423" y="859886"/>
                  </a:lnTo>
                  <a:lnTo>
                    <a:pt x="499681" y="845268"/>
                  </a:lnTo>
                  <a:lnTo>
                    <a:pt x="456195" y="827881"/>
                  </a:lnTo>
                  <a:lnTo>
                    <a:pt x="414071" y="807834"/>
                  </a:lnTo>
                  <a:lnTo>
                    <a:pt x="373416" y="785235"/>
                  </a:lnTo>
                  <a:lnTo>
                    <a:pt x="334337" y="760193"/>
                  </a:lnTo>
                  <a:lnTo>
                    <a:pt x="296941" y="732817"/>
                  </a:lnTo>
                  <a:lnTo>
                    <a:pt x="261334" y="703216"/>
                  </a:lnTo>
                  <a:lnTo>
                    <a:pt x="227623" y="671498"/>
                  </a:lnTo>
                  <a:lnTo>
                    <a:pt x="195834" y="637673"/>
                  </a:lnTo>
                  <a:lnTo>
                    <a:pt x="166319" y="602146"/>
                  </a:lnTo>
                  <a:lnTo>
                    <a:pt x="138938" y="564731"/>
                  </a:lnTo>
                  <a:lnTo>
                    <a:pt x="113882" y="525633"/>
                  </a:lnTo>
                  <a:lnTo>
                    <a:pt x="91256" y="484962"/>
                  </a:lnTo>
                  <a:lnTo>
                    <a:pt x="71167" y="442827"/>
                  </a:lnTo>
                  <a:lnTo>
                    <a:pt x="53723" y="399336"/>
                  </a:lnTo>
                  <a:lnTo>
                    <a:pt x="39030" y="354599"/>
                  </a:lnTo>
                  <a:lnTo>
                    <a:pt x="27195" y="308723"/>
                  </a:lnTo>
                  <a:lnTo>
                    <a:pt x="18324" y="261818"/>
                  </a:lnTo>
                  <a:lnTo>
                    <a:pt x="12526" y="213992"/>
                  </a:lnTo>
                  <a:lnTo>
                    <a:pt x="9906" y="165354"/>
                  </a:lnTo>
                  <a:lnTo>
                    <a:pt x="9906" y="146304"/>
                  </a:lnTo>
                  <a:lnTo>
                    <a:pt x="9144" y="148590"/>
                  </a:lnTo>
                  <a:lnTo>
                    <a:pt x="6858" y="150876"/>
                  </a:lnTo>
                  <a:lnTo>
                    <a:pt x="3810" y="150876"/>
                  </a:lnTo>
                  <a:lnTo>
                    <a:pt x="1524" y="149352"/>
                  </a:lnTo>
                  <a:lnTo>
                    <a:pt x="1524" y="196019"/>
                  </a:lnTo>
                  <a:lnTo>
                    <a:pt x="3403" y="218054"/>
                  </a:lnTo>
                  <a:lnTo>
                    <a:pt x="8382" y="260604"/>
                  </a:lnTo>
                  <a:lnTo>
                    <a:pt x="12192" y="279654"/>
                  </a:lnTo>
                  <a:lnTo>
                    <a:pt x="16137" y="302881"/>
                  </a:lnTo>
                  <a:lnTo>
                    <a:pt x="27358" y="347135"/>
                  </a:lnTo>
                  <a:lnTo>
                    <a:pt x="39624" y="387096"/>
                  </a:lnTo>
                  <a:lnTo>
                    <a:pt x="72692" y="468838"/>
                  </a:lnTo>
                  <a:lnTo>
                    <a:pt x="96026" y="514000"/>
                  </a:lnTo>
                  <a:lnTo>
                    <a:pt x="122408" y="557457"/>
                  </a:lnTo>
                  <a:lnTo>
                    <a:pt x="151670" y="599034"/>
                  </a:lnTo>
                  <a:lnTo>
                    <a:pt x="183642" y="638556"/>
                  </a:lnTo>
                  <a:lnTo>
                    <a:pt x="220980" y="678180"/>
                  </a:lnTo>
                  <a:lnTo>
                    <a:pt x="255516" y="711004"/>
                  </a:lnTo>
                  <a:lnTo>
                    <a:pt x="292122" y="741419"/>
                  </a:lnTo>
                  <a:lnTo>
                    <a:pt x="330620" y="769358"/>
                  </a:lnTo>
                  <a:lnTo>
                    <a:pt x="370834" y="794754"/>
                  </a:lnTo>
                  <a:lnTo>
                    <a:pt x="412586" y="817541"/>
                  </a:lnTo>
                  <a:lnTo>
                    <a:pt x="455699" y="837652"/>
                  </a:lnTo>
                  <a:lnTo>
                    <a:pt x="499997" y="855020"/>
                  </a:lnTo>
                  <a:lnTo>
                    <a:pt x="545301" y="869580"/>
                  </a:lnTo>
                  <a:lnTo>
                    <a:pt x="591435" y="881264"/>
                  </a:lnTo>
                  <a:lnTo>
                    <a:pt x="638221" y="890006"/>
                  </a:lnTo>
                  <a:lnTo>
                    <a:pt x="685483" y="895739"/>
                  </a:lnTo>
                  <a:lnTo>
                    <a:pt x="733044" y="898398"/>
                  </a:lnTo>
                  <a:lnTo>
                    <a:pt x="747522" y="898398"/>
                  </a:lnTo>
                  <a:lnTo>
                    <a:pt x="747522" y="893826"/>
                  </a:lnTo>
                  <a:lnTo>
                    <a:pt x="749046" y="890778"/>
                  </a:lnTo>
                  <a:lnTo>
                    <a:pt x="752856" y="889254"/>
                  </a:lnTo>
                  <a:close/>
                </a:path>
                <a:path w="1504950" h="898525">
                  <a:moveTo>
                    <a:pt x="752856" y="889254"/>
                  </a:moveTo>
                  <a:lnTo>
                    <a:pt x="749046" y="890778"/>
                  </a:lnTo>
                  <a:lnTo>
                    <a:pt x="747522" y="893826"/>
                  </a:lnTo>
                  <a:lnTo>
                    <a:pt x="752856" y="889254"/>
                  </a:lnTo>
                  <a:close/>
                </a:path>
                <a:path w="1504950" h="898525">
                  <a:moveTo>
                    <a:pt x="1498854" y="242280"/>
                  </a:moveTo>
                  <a:lnTo>
                    <a:pt x="1498854" y="150876"/>
                  </a:lnTo>
                  <a:lnTo>
                    <a:pt x="1496568" y="148590"/>
                  </a:lnTo>
                  <a:lnTo>
                    <a:pt x="1495762" y="147382"/>
                  </a:lnTo>
                  <a:lnTo>
                    <a:pt x="1490468" y="233847"/>
                  </a:lnTo>
                  <a:lnTo>
                    <a:pt x="1483176" y="282859"/>
                  </a:lnTo>
                  <a:lnTo>
                    <a:pt x="1472508" y="331238"/>
                  </a:lnTo>
                  <a:lnTo>
                    <a:pt x="1458565" y="378782"/>
                  </a:lnTo>
                  <a:lnTo>
                    <a:pt x="1441450" y="425291"/>
                  </a:lnTo>
                  <a:lnTo>
                    <a:pt x="1421266" y="470562"/>
                  </a:lnTo>
                  <a:lnTo>
                    <a:pt x="1398114" y="514396"/>
                  </a:lnTo>
                  <a:lnTo>
                    <a:pt x="1372097" y="556590"/>
                  </a:lnTo>
                  <a:lnTo>
                    <a:pt x="1343316" y="596943"/>
                  </a:lnTo>
                  <a:lnTo>
                    <a:pt x="1311874" y="635254"/>
                  </a:lnTo>
                  <a:lnTo>
                    <a:pt x="1277874" y="671322"/>
                  </a:lnTo>
                  <a:lnTo>
                    <a:pt x="1213214" y="729134"/>
                  </a:lnTo>
                  <a:lnTo>
                    <a:pt x="1172871" y="758877"/>
                  </a:lnTo>
                  <a:lnTo>
                    <a:pt x="1131027" y="785662"/>
                  </a:lnTo>
                  <a:lnTo>
                    <a:pt x="1087769" y="809454"/>
                  </a:lnTo>
                  <a:lnTo>
                    <a:pt x="1043187" y="830217"/>
                  </a:lnTo>
                  <a:lnTo>
                    <a:pt x="997369" y="847917"/>
                  </a:lnTo>
                  <a:lnTo>
                    <a:pt x="950405" y="862520"/>
                  </a:lnTo>
                  <a:lnTo>
                    <a:pt x="902383" y="873990"/>
                  </a:lnTo>
                  <a:lnTo>
                    <a:pt x="853391" y="882292"/>
                  </a:lnTo>
                  <a:lnTo>
                    <a:pt x="803519" y="887391"/>
                  </a:lnTo>
                  <a:lnTo>
                    <a:pt x="752856" y="889254"/>
                  </a:lnTo>
                  <a:lnTo>
                    <a:pt x="747522" y="893826"/>
                  </a:lnTo>
                  <a:lnTo>
                    <a:pt x="747522" y="898398"/>
                  </a:lnTo>
                  <a:lnTo>
                    <a:pt x="752856" y="898398"/>
                  </a:lnTo>
                  <a:lnTo>
                    <a:pt x="757428" y="893826"/>
                  </a:lnTo>
                  <a:lnTo>
                    <a:pt x="757428" y="898398"/>
                  </a:lnTo>
                  <a:lnTo>
                    <a:pt x="771906" y="898398"/>
                  </a:lnTo>
                  <a:lnTo>
                    <a:pt x="791718" y="897636"/>
                  </a:lnTo>
                  <a:lnTo>
                    <a:pt x="841838" y="893467"/>
                  </a:lnTo>
                  <a:lnTo>
                    <a:pt x="891475" y="885881"/>
                  </a:lnTo>
                  <a:lnTo>
                    <a:pt x="940435" y="874965"/>
                  </a:lnTo>
                  <a:lnTo>
                    <a:pt x="988527" y="860805"/>
                  </a:lnTo>
                  <a:lnTo>
                    <a:pt x="1035559" y="843490"/>
                  </a:lnTo>
                  <a:lnTo>
                    <a:pt x="1081339" y="823105"/>
                  </a:lnTo>
                  <a:lnTo>
                    <a:pt x="1125674" y="799737"/>
                  </a:lnTo>
                  <a:lnTo>
                    <a:pt x="1168373" y="773474"/>
                  </a:lnTo>
                  <a:lnTo>
                    <a:pt x="1209243" y="744402"/>
                  </a:lnTo>
                  <a:lnTo>
                    <a:pt x="1248094" y="712608"/>
                  </a:lnTo>
                  <a:lnTo>
                    <a:pt x="1284732" y="678180"/>
                  </a:lnTo>
                  <a:lnTo>
                    <a:pt x="1342703" y="613352"/>
                  </a:lnTo>
                  <a:lnTo>
                    <a:pt x="1372719" y="572588"/>
                  </a:lnTo>
                  <a:lnTo>
                    <a:pt x="1399857" y="530125"/>
                  </a:lnTo>
                  <a:lnTo>
                    <a:pt x="1424046" y="486103"/>
                  </a:lnTo>
                  <a:lnTo>
                    <a:pt x="1445216" y="440666"/>
                  </a:lnTo>
                  <a:lnTo>
                    <a:pt x="1463299" y="393956"/>
                  </a:lnTo>
                  <a:lnTo>
                    <a:pt x="1478224" y="346116"/>
                  </a:lnTo>
                  <a:lnTo>
                    <a:pt x="1489921" y="297288"/>
                  </a:lnTo>
                  <a:lnTo>
                    <a:pt x="1498321" y="247615"/>
                  </a:lnTo>
                  <a:lnTo>
                    <a:pt x="1498854" y="242280"/>
                  </a:lnTo>
                  <a:close/>
                </a:path>
                <a:path w="1504950" h="898525">
                  <a:moveTo>
                    <a:pt x="757428" y="893826"/>
                  </a:moveTo>
                  <a:lnTo>
                    <a:pt x="752856" y="898398"/>
                  </a:lnTo>
                  <a:lnTo>
                    <a:pt x="755904" y="897636"/>
                  </a:lnTo>
                  <a:lnTo>
                    <a:pt x="757428" y="893826"/>
                  </a:lnTo>
                  <a:close/>
                </a:path>
                <a:path w="1504950" h="898525">
                  <a:moveTo>
                    <a:pt x="757428" y="898398"/>
                  </a:moveTo>
                  <a:lnTo>
                    <a:pt x="757428" y="893826"/>
                  </a:lnTo>
                  <a:lnTo>
                    <a:pt x="755904" y="897636"/>
                  </a:lnTo>
                  <a:lnTo>
                    <a:pt x="752856" y="898398"/>
                  </a:lnTo>
                  <a:lnTo>
                    <a:pt x="757428" y="898398"/>
                  </a:lnTo>
                  <a:close/>
                </a:path>
                <a:path w="1504950" h="898525">
                  <a:moveTo>
                    <a:pt x="1504950" y="146304"/>
                  </a:moveTo>
                  <a:lnTo>
                    <a:pt x="1504950" y="126492"/>
                  </a:lnTo>
                  <a:lnTo>
                    <a:pt x="1502385" y="79121"/>
                  </a:lnTo>
                  <a:lnTo>
                    <a:pt x="1496868" y="32525"/>
                  </a:lnTo>
                  <a:lnTo>
                    <a:pt x="1490911" y="0"/>
                  </a:lnTo>
                  <a:lnTo>
                    <a:pt x="1481166" y="0"/>
                  </a:lnTo>
                  <a:lnTo>
                    <a:pt x="1481390" y="967"/>
                  </a:lnTo>
                  <a:lnTo>
                    <a:pt x="1489239" y="49934"/>
                  </a:lnTo>
                  <a:lnTo>
                    <a:pt x="1493816" y="98801"/>
                  </a:lnTo>
                  <a:lnTo>
                    <a:pt x="1495044" y="146304"/>
                  </a:lnTo>
                  <a:lnTo>
                    <a:pt x="1495762" y="147382"/>
                  </a:lnTo>
                  <a:lnTo>
                    <a:pt x="1495806" y="146304"/>
                  </a:lnTo>
                  <a:lnTo>
                    <a:pt x="1498854" y="150876"/>
                  </a:lnTo>
                  <a:lnTo>
                    <a:pt x="1498854" y="242280"/>
                  </a:lnTo>
                  <a:lnTo>
                    <a:pt x="1501902" y="211772"/>
                  </a:lnTo>
                  <a:lnTo>
                    <a:pt x="1501902" y="141732"/>
                  </a:lnTo>
                  <a:lnTo>
                    <a:pt x="1504188" y="143256"/>
                  </a:lnTo>
                  <a:lnTo>
                    <a:pt x="1504950" y="146304"/>
                  </a:lnTo>
                  <a:close/>
                </a:path>
                <a:path w="1504950" h="898525">
                  <a:moveTo>
                    <a:pt x="1498854" y="150876"/>
                  </a:moveTo>
                  <a:lnTo>
                    <a:pt x="1495806" y="146304"/>
                  </a:lnTo>
                  <a:lnTo>
                    <a:pt x="1495762" y="147382"/>
                  </a:lnTo>
                  <a:lnTo>
                    <a:pt x="1496568" y="148590"/>
                  </a:lnTo>
                  <a:lnTo>
                    <a:pt x="1498854" y="150876"/>
                  </a:lnTo>
                  <a:close/>
                </a:path>
                <a:path w="1504950" h="898525">
                  <a:moveTo>
                    <a:pt x="1504950" y="146304"/>
                  </a:moveTo>
                  <a:lnTo>
                    <a:pt x="1504188" y="143256"/>
                  </a:lnTo>
                  <a:lnTo>
                    <a:pt x="1501902" y="141732"/>
                  </a:lnTo>
                  <a:lnTo>
                    <a:pt x="1504950" y="146304"/>
                  </a:lnTo>
                  <a:close/>
                </a:path>
                <a:path w="1504950" h="898525">
                  <a:moveTo>
                    <a:pt x="1504950" y="146304"/>
                  </a:moveTo>
                  <a:lnTo>
                    <a:pt x="1501902" y="141732"/>
                  </a:lnTo>
                  <a:lnTo>
                    <a:pt x="1501902" y="211772"/>
                  </a:lnTo>
                  <a:lnTo>
                    <a:pt x="1503353" y="197239"/>
                  </a:lnTo>
                  <a:lnTo>
                    <a:pt x="1504950" y="1463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86511" y="5353050"/>
              <a:ext cx="4477855" cy="634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7600" y="728726"/>
            <a:ext cx="528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Architectural Overview</a:t>
            </a:r>
            <a:r>
              <a:rPr spc="-125" dirty="0"/>
              <a:t> </a:t>
            </a:r>
            <a:r>
              <a:rPr dirty="0"/>
              <a:t>(5)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614299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To scale performance, Web servers 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Caching, multiple threads, and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front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358" y="3205733"/>
            <a:ext cx="8140445" cy="30281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645" y="728726"/>
            <a:ext cx="6067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DNS </a:t>
            </a:r>
            <a:r>
              <a:rPr dirty="0"/>
              <a:t>– </a:t>
            </a:r>
            <a:r>
              <a:rPr spc="-5" dirty="0"/>
              <a:t>Domain Name</a:t>
            </a:r>
            <a:r>
              <a:rPr spc="-110" dirty="0"/>
              <a:t> </a:t>
            </a:r>
            <a:r>
              <a:rPr spc="-5" dirty="0"/>
              <a:t>System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17445" y="2472944"/>
            <a:ext cx="6359525" cy="2412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DNS resolves high-level human readable  names for computers to low-level IP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DNS name space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Domain Resource records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Name servers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7600" y="728726"/>
            <a:ext cx="528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Architectural Overview</a:t>
            </a:r>
            <a:r>
              <a:rPr spc="-125" dirty="0"/>
              <a:t> </a:t>
            </a:r>
            <a:r>
              <a:rPr dirty="0"/>
              <a:t>(6)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3122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Server steps,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revisited: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50339" y="2458465"/>
            <a:ext cx="13271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539" y="2458465"/>
            <a:ext cx="554609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Resolve name of Web page requested  Perform access control on the Web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50339" y="3342385"/>
            <a:ext cx="6868795" cy="2235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Check the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cache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Fetch requested page from disk or run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program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Determine the rest of the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Return the response to the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Make an entry </a:t>
            </a: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the server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7600" y="728726"/>
            <a:ext cx="528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Architectural Overview</a:t>
            </a:r>
            <a:r>
              <a:rPr spc="-125" dirty="0"/>
              <a:t> </a:t>
            </a:r>
            <a:r>
              <a:rPr dirty="0"/>
              <a:t>(7)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157084" cy="17932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Cookies support stateful client/server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interactions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Server sends cookies (state) with page response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 stores cookies across page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fetches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 sends cookies back to server with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requests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4113276"/>
            <a:ext cx="8109966" cy="170764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67988" y="5841745"/>
            <a:ext cx="2120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Examples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of</a:t>
            </a: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cookies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7754" y="728726"/>
            <a:ext cx="4342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Static Web Pages</a:t>
            </a:r>
            <a:r>
              <a:rPr spc="-13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2938780"/>
          </a:xfrm>
          <a:custGeom>
            <a:avLst/>
            <a:gdLst/>
            <a:ahLst/>
            <a:cxnLst/>
            <a:rect l="l" t="t" r="r" b="b"/>
            <a:pathLst>
              <a:path w="9144000" h="293877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8340"/>
                </a:lnTo>
                <a:lnTo>
                  <a:pt x="0" y="1959102"/>
                </a:lnTo>
                <a:lnTo>
                  <a:pt x="0" y="2938272"/>
                </a:lnTo>
                <a:lnTo>
                  <a:pt x="9144000" y="2938272"/>
                </a:lnTo>
                <a:lnTo>
                  <a:pt x="9144000" y="1959102"/>
                </a:lnTo>
                <a:lnTo>
                  <a:pt x="9144000" y="1958340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6548755" cy="32715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Static Web pages are simply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Have the same contents for each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viewing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Can be visually rich and interactive nonetheless: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HTML that mixes text 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Forms that gather user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input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Style sheets that tailor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presentation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Vector graphics, videos, and more (over) </a:t>
            </a:r>
            <a:r>
              <a:rPr sz="2400" dirty="0">
                <a:latin typeface="Arial"/>
                <a:cs typeface="Arial"/>
              </a:rPr>
              <a:t>. .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7754" y="728726"/>
            <a:ext cx="4342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Static Web Pages</a:t>
            </a:r>
            <a:r>
              <a:rPr sz="36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(2)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69439" y="1637029"/>
            <a:ext cx="5720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Progression of features through HTML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5.0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1764" y="2094738"/>
            <a:ext cx="6270497" cy="462686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Dynamic Pages </a:t>
            </a:r>
            <a:r>
              <a:rPr dirty="0"/>
              <a:t>&amp; Web </a:t>
            </a:r>
            <a:r>
              <a:rPr spc="-5" dirty="0"/>
              <a:t>Applications</a:t>
            </a:r>
            <a:r>
              <a:rPr spc="-130" dirty="0"/>
              <a:t> </a:t>
            </a:r>
            <a:r>
              <a:rPr spc="-5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2508" y="1495853"/>
            <a:ext cx="6988809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Dynamic pages are generated by programs running  at the server (with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database) and the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E.g., PHP at server, JavaScript at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Pages vary each time like using an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3393947"/>
            <a:ext cx="9144000" cy="2830830"/>
            <a:chOff x="457200" y="3393947"/>
            <a:chExt cx="9144000" cy="2830830"/>
          </a:xfrm>
        </p:grpSpPr>
        <p:sp>
          <p:nvSpPr>
            <p:cNvPr id="5" name="object 5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0683" y="3681983"/>
              <a:ext cx="8238743" cy="2542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Dynamic Pages </a:t>
            </a:r>
            <a:r>
              <a:rPr dirty="0"/>
              <a:t>&amp; Web </a:t>
            </a:r>
            <a:r>
              <a:rPr spc="-5" dirty="0"/>
              <a:t>Applications</a:t>
            </a:r>
            <a:r>
              <a:rPr spc="-130" dirty="0"/>
              <a:t> </a:t>
            </a:r>
            <a:r>
              <a:rPr spc="-5" dirty="0"/>
              <a:t>(2)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05605" y="1705355"/>
            <a:ext cx="5219700" cy="1805305"/>
            <a:chOff x="3705605" y="1705355"/>
            <a:chExt cx="5219700" cy="18053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8380" y="1711709"/>
              <a:ext cx="4862293" cy="7038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817619" y="1705355"/>
              <a:ext cx="121920" cy="710565"/>
            </a:xfrm>
            <a:custGeom>
              <a:avLst/>
              <a:gdLst/>
              <a:ahLst/>
              <a:cxnLst/>
              <a:rect l="l" t="t" r="r" b="b"/>
              <a:pathLst>
                <a:path w="121920" h="710564">
                  <a:moveTo>
                    <a:pt x="121920" y="19050"/>
                  </a:moveTo>
                  <a:lnTo>
                    <a:pt x="121920" y="0"/>
                  </a:lnTo>
                  <a:lnTo>
                    <a:pt x="110490" y="0"/>
                  </a:lnTo>
                  <a:lnTo>
                    <a:pt x="62126" y="2705"/>
                  </a:lnTo>
                  <a:lnTo>
                    <a:pt x="15240" y="12192"/>
                  </a:lnTo>
                  <a:lnTo>
                    <a:pt x="10668" y="13716"/>
                  </a:lnTo>
                  <a:lnTo>
                    <a:pt x="10668" y="14478"/>
                  </a:lnTo>
                  <a:lnTo>
                    <a:pt x="9906" y="14478"/>
                  </a:lnTo>
                  <a:lnTo>
                    <a:pt x="6858" y="16764"/>
                  </a:lnTo>
                  <a:lnTo>
                    <a:pt x="6096" y="16764"/>
                  </a:lnTo>
                  <a:lnTo>
                    <a:pt x="5334" y="17526"/>
                  </a:lnTo>
                  <a:lnTo>
                    <a:pt x="5334" y="18288"/>
                  </a:lnTo>
                  <a:lnTo>
                    <a:pt x="3048" y="19812"/>
                  </a:lnTo>
                  <a:lnTo>
                    <a:pt x="2286" y="20574"/>
                  </a:lnTo>
                  <a:lnTo>
                    <a:pt x="2286" y="21336"/>
                  </a:lnTo>
                  <a:lnTo>
                    <a:pt x="1524" y="22098"/>
                  </a:lnTo>
                  <a:lnTo>
                    <a:pt x="1524" y="23622"/>
                  </a:lnTo>
                  <a:lnTo>
                    <a:pt x="762" y="24384"/>
                  </a:lnTo>
                  <a:lnTo>
                    <a:pt x="762" y="25908"/>
                  </a:lnTo>
                  <a:lnTo>
                    <a:pt x="0" y="26670"/>
                  </a:lnTo>
                  <a:lnTo>
                    <a:pt x="0" y="710184"/>
                  </a:lnTo>
                  <a:lnTo>
                    <a:pt x="17526" y="710184"/>
                  </a:lnTo>
                  <a:lnTo>
                    <a:pt x="17526" y="32766"/>
                  </a:lnTo>
                  <a:lnTo>
                    <a:pt x="18288" y="31623"/>
                  </a:lnTo>
                  <a:lnTo>
                    <a:pt x="18288" y="31242"/>
                  </a:lnTo>
                  <a:lnTo>
                    <a:pt x="19050" y="28956"/>
                  </a:lnTo>
                  <a:lnTo>
                    <a:pt x="19050" y="31242"/>
                  </a:lnTo>
                  <a:lnTo>
                    <a:pt x="19812" y="30480"/>
                  </a:lnTo>
                  <a:lnTo>
                    <a:pt x="19812" y="30734"/>
                  </a:lnTo>
                  <a:lnTo>
                    <a:pt x="21336" y="29718"/>
                  </a:lnTo>
                  <a:lnTo>
                    <a:pt x="42474" y="24627"/>
                  </a:lnTo>
                  <a:lnTo>
                    <a:pt x="65455" y="21521"/>
                  </a:lnTo>
                  <a:lnTo>
                    <a:pt x="88665" y="19847"/>
                  </a:lnTo>
                  <a:lnTo>
                    <a:pt x="110490" y="19050"/>
                  </a:lnTo>
                  <a:lnTo>
                    <a:pt x="121920" y="19050"/>
                  </a:lnTo>
                  <a:close/>
                </a:path>
                <a:path w="121920" h="710564">
                  <a:moveTo>
                    <a:pt x="19050" y="31242"/>
                  </a:moveTo>
                  <a:lnTo>
                    <a:pt x="19050" y="30480"/>
                  </a:lnTo>
                  <a:lnTo>
                    <a:pt x="17526" y="32766"/>
                  </a:lnTo>
                  <a:lnTo>
                    <a:pt x="19050" y="31242"/>
                  </a:lnTo>
                  <a:close/>
                </a:path>
                <a:path w="121920" h="710564">
                  <a:moveTo>
                    <a:pt x="19050" y="710184"/>
                  </a:moveTo>
                  <a:lnTo>
                    <a:pt x="19050" y="31242"/>
                  </a:lnTo>
                  <a:lnTo>
                    <a:pt x="17526" y="32766"/>
                  </a:lnTo>
                  <a:lnTo>
                    <a:pt x="17526" y="710184"/>
                  </a:lnTo>
                  <a:lnTo>
                    <a:pt x="19050" y="710184"/>
                  </a:lnTo>
                  <a:close/>
                </a:path>
                <a:path w="121920" h="710564">
                  <a:moveTo>
                    <a:pt x="19050" y="30480"/>
                  </a:moveTo>
                  <a:lnTo>
                    <a:pt x="19050" y="28956"/>
                  </a:lnTo>
                  <a:lnTo>
                    <a:pt x="18288" y="31242"/>
                  </a:lnTo>
                  <a:lnTo>
                    <a:pt x="19050" y="30480"/>
                  </a:lnTo>
                  <a:close/>
                </a:path>
                <a:path w="121920" h="710564">
                  <a:moveTo>
                    <a:pt x="19050" y="30480"/>
                  </a:moveTo>
                  <a:lnTo>
                    <a:pt x="18288" y="31242"/>
                  </a:lnTo>
                  <a:lnTo>
                    <a:pt x="18288" y="31623"/>
                  </a:lnTo>
                  <a:lnTo>
                    <a:pt x="19050" y="30480"/>
                  </a:lnTo>
                  <a:close/>
                </a:path>
                <a:path w="121920" h="710564">
                  <a:moveTo>
                    <a:pt x="19812" y="30734"/>
                  </a:moveTo>
                  <a:lnTo>
                    <a:pt x="19812" y="30480"/>
                  </a:lnTo>
                  <a:lnTo>
                    <a:pt x="19050" y="31242"/>
                  </a:lnTo>
                  <a:lnTo>
                    <a:pt x="19812" y="3073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0009" y="2415539"/>
              <a:ext cx="5035296" cy="10949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05606" y="2415552"/>
              <a:ext cx="234315" cy="1009015"/>
            </a:xfrm>
            <a:custGeom>
              <a:avLst/>
              <a:gdLst/>
              <a:ahLst/>
              <a:cxnLst/>
              <a:rect l="l" t="t" r="r" b="b"/>
              <a:pathLst>
                <a:path w="234314" h="1009014">
                  <a:moveTo>
                    <a:pt x="233934" y="989825"/>
                  </a:moveTo>
                  <a:lnTo>
                    <a:pt x="222504" y="989825"/>
                  </a:lnTo>
                  <a:lnTo>
                    <a:pt x="201968" y="989012"/>
                  </a:lnTo>
                  <a:lnTo>
                    <a:pt x="177914" y="987450"/>
                  </a:lnTo>
                  <a:lnTo>
                    <a:pt x="154241" y="984415"/>
                  </a:lnTo>
                  <a:lnTo>
                    <a:pt x="134874" y="979170"/>
                  </a:lnTo>
                  <a:lnTo>
                    <a:pt x="131064" y="977633"/>
                  </a:lnTo>
                  <a:lnTo>
                    <a:pt x="131826" y="978395"/>
                  </a:lnTo>
                  <a:lnTo>
                    <a:pt x="131064" y="977887"/>
                  </a:lnTo>
                  <a:lnTo>
                    <a:pt x="131064" y="979157"/>
                  </a:lnTo>
                  <a:lnTo>
                    <a:pt x="130302" y="977633"/>
                  </a:lnTo>
                  <a:lnTo>
                    <a:pt x="131064" y="979157"/>
                  </a:lnTo>
                  <a:lnTo>
                    <a:pt x="131064" y="977887"/>
                  </a:lnTo>
                  <a:lnTo>
                    <a:pt x="131064" y="977633"/>
                  </a:lnTo>
                  <a:lnTo>
                    <a:pt x="131064" y="164579"/>
                  </a:lnTo>
                  <a:lnTo>
                    <a:pt x="130302" y="163817"/>
                  </a:lnTo>
                  <a:lnTo>
                    <a:pt x="130302" y="163055"/>
                  </a:lnTo>
                  <a:lnTo>
                    <a:pt x="129540" y="162293"/>
                  </a:lnTo>
                  <a:lnTo>
                    <a:pt x="129540" y="161531"/>
                  </a:lnTo>
                  <a:lnTo>
                    <a:pt x="128016" y="160007"/>
                  </a:lnTo>
                  <a:lnTo>
                    <a:pt x="126492" y="157721"/>
                  </a:lnTo>
                  <a:lnTo>
                    <a:pt x="125730" y="156959"/>
                  </a:lnTo>
                  <a:lnTo>
                    <a:pt x="124968" y="156959"/>
                  </a:lnTo>
                  <a:lnTo>
                    <a:pt x="124968" y="156197"/>
                  </a:lnTo>
                  <a:lnTo>
                    <a:pt x="120396" y="153911"/>
                  </a:lnTo>
                  <a:lnTo>
                    <a:pt x="106197" y="149555"/>
                  </a:lnTo>
                  <a:lnTo>
                    <a:pt x="112014" y="148158"/>
                  </a:lnTo>
                  <a:lnTo>
                    <a:pt x="112776" y="147980"/>
                  </a:lnTo>
                  <a:lnTo>
                    <a:pt x="114300" y="147612"/>
                  </a:lnTo>
                  <a:lnTo>
                    <a:pt x="116586" y="147053"/>
                  </a:lnTo>
                  <a:lnTo>
                    <a:pt x="120396" y="144767"/>
                  </a:lnTo>
                  <a:lnTo>
                    <a:pt x="121158" y="144767"/>
                  </a:lnTo>
                  <a:lnTo>
                    <a:pt x="121920" y="144005"/>
                  </a:lnTo>
                  <a:lnTo>
                    <a:pt x="124968" y="142481"/>
                  </a:lnTo>
                  <a:lnTo>
                    <a:pt x="124968" y="141719"/>
                  </a:lnTo>
                  <a:lnTo>
                    <a:pt x="125730" y="141719"/>
                  </a:lnTo>
                  <a:lnTo>
                    <a:pt x="128778" y="138671"/>
                  </a:lnTo>
                  <a:lnTo>
                    <a:pt x="129540" y="137147"/>
                  </a:lnTo>
                  <a:lnTo>
                    <a:pt x="129540" y="136385"/>
                  </a:lnTo>
                  <a:lnTo>
                    <a:pt x="130302" y="135623"/>
                  </a:lnTo>
                  <a:lnTo>
                    <a:pt x="130302" y="134861"/>
                  </a:lnTo>
                  <a:lnTo>
                    <a:pt x="131064" y="134099"/>
                  </a:lnTo>
                  <a:lnTo>
                    <a:pt x="131064" y="0"/>
                  </a:lnTo>
                  <a:lnTo>
                    <a:pt x="112014" y="0"/>
                  </a:lnTo>
                  <a:lnTo>
                    <a:pt x="112014" y="127622"/>
                  </a:lnTo>
                  <a:lnTo>
                    <a:pt x="111252" y="128003"/>
                  </a:lnTo>
                  <a:lnTo>
                    <a:pt x="112014" y="128003"/>
                  </a:lnTo>
                  <a:lnTo>
                    <a:pt x="112014" y="128308"/>
                  </a:lnTo>
                  <a:lnTo>
                    <a:pt x="108966" y="129527"/>
                  </a:lnTo>
                  <a:lnTo>
                    <a:pt x="86766" y="134658"/>
                  </a:lnTo>
                  <a:lnTo>
                    <a:pt x="71716" y="136728"/>
                  </a:lnTo>
                  <a:lnTo>
                    <a:pt x="71716" y="143014"/>
                  </a:lnTo>
                  <a:lnTo>
                    <a:pt x="45262" y="141109"/>
                  </a:lnTo>
                  <a:lnTo>
                    <a:pt x="45491" y="141109"/>
                  </a:lnTo>
                  <a:lnTo>
                    <a:pt x="71716" y="143014"/>
                  </a:lnTo>
                  <a:lnTo>
                    <a:pt x="71716" y="136728"/>
                  </a:lnTo>
                  <a:lnTo>
                    <a:pt x="65112" y="137629"/>
                  </a:lnTo>
                  <a:lnTo>
                    <a:pt x="43281" y="139217"/>
                  </a:lnTo>
                  <a:lnTo>
                    <a:pt x="20574" y="140195"/>
                  </a:lnTo>
                  <a:lnTo>
                    <a:pt x="4572" y="140195"/>
                  </a:lnTo>
                  <a:lnTo>
                    <a:pt x="0" y="144005"/>
                  </a:lnTo>
                  <a:lnTo>
                    <a:pt x="0" y="154673"/>
                  </a:lnTo>
                  <a:lnTo>
                    <a:pt x="4572" y="159245"/>
                  </a:lnTo>
                  <a:lnTo>
                    <a:pt x="20574" y="159245"/>
                  </a:lnTo>
                  <a:lnTo>
                    <a:pt x="41821" y="160070"/>
                  </a:lnTo>
                  <a:lnTo>
                    <a:pt x="67678" y="161785"/>
                  </a:lnTo>
                  <a:lnTo>
                    <a:pt x="93027" y="165277"/>
                  </a:lnTo>
                  <a:lnTo>
                    <a:pt x="112014" y="171208"/>
                  </a:lnTo>
                  <a:lnTo>
                    <a:pt x="112014" y="979170"/>
                  </a:lnTo>
                  <a:lnTo>
                    <a:pt x="112014" y="982205"/>
                  </a:lnTo>
                  <a:lnTo>
                    <a:pt x="112776" y="982967"/>
                  </a:lnTo>
                  <a:lnTo>
                    <a:pt x="112776" y="985253"/>
                  </a:lnTo>
                  <a:lnTo>
                    <a:pt x="113538" y="986015"/>
                  </a:lnTo>
                  <a:lnTo>
                    <a:pt x="113538" y="986777"/>
                  </a:lnTo>
                  <a:lnTo>
                    <a:pt x="114300" y="987539"/>
                  </a:lnTo>
                  <a:lnTo>
                    <a:pt x="114300" y="988301"/>
                  </a:lnTo>
                  <a:lnTo>
                    <a:pt x="118872" y="992873"/>
                  </a:lnTo>
                  <a:lnTo>
                    <a:pt x="121920" y="994397"/>
                  </a:lnTo>
                  <a:lnTo>
                    <a:pt x="122682" y="995159"/>
                  </a:lnTo>
                  <a:lnTo>
                    <a:pt x="161544" y="1005065"/>
                  </a:lnTo>
                  <a:lnTo>
                    <a:pt x="211074" y="1008875"/>
                  </a:lnTo>
                  <a:lnTo>
                    <a:pt x="233934" y="1008875"/>
                  </a:lnTo>
                  <a:lnTo>
                    <a:pt x="233934" y="989825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55089" y="2066036"/>
            <a:ext cx="222440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latin typeface="Arial"/>
                <a:cs typeface="Arial"/>
              </a:rPr>
              <a:t>Web </a:t>
            </a:r>
            <a:r>
              <a:rPr sz="2000" spc="-5" dirty="0">
                <a:latin typeface="Arial"/>
                <a:cs typeface="Arial"/>
              </a:rPr>
              <a:t>page that </a:t>
            </a:r>
            <a:r>
              <a:rPr sz="2000" spc="-10" dirty="0">
                <a:latin typeface="Arial"/>
                <a:cs typeface="Arial"/>
              </a:rPr>
              <a:t>gets  </a:t>
            </a:r>
            <a:r>
              <a:rPr sz="2000" spc="-5" dirty="0">
                <a:latin typeface="Arial"/>
                <a:cs typeface="Arial"/>
              </a:rPr>
              <a:t>form input and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calls  a </a:t>
            </a:r>
            <a:r>
              <a:rPr sz="2000" spc="-10" dirty="0">
                <a:latin typeface="Arial"/>
                <a:cs typeface="Arial"/>
              </a:rPr>
              <a:t>server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program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95700" y="3691890"/>
            <a:ext cx="2458085" cy="681990"/>
            <a:chOff x="3695700" y="3691890"/>
            <a:chExt cx="2458085" cy="6819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0854" y="3695935"/>
              <a:ext cx="2152480" cy="6779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95700" y="3691890"/>
              <a:ext cx="243840" cy="681990"/>
            </a:xfrm>
            <a:custGeom>
              <a:avLst/>
              <a:gdLst/>
              <a:ahLst/>
              <a:cxnLst/>
              <a:rect l="l" t="t" r="r" b="b"/>
              <a:pathLst>
                <a:path w="243839" h="681989">
                  <a:moveTo>
                    <a:pt x="110406" y="664294"/>
                  </a:moveTo>
                  <a:lnTo>
                    <a:pt x="96457" y="661108"/>
                  </a:lnTo>
                  <a:lnTo>
                    <a:pt x="72008" y="657596"/>
                  </a:lnTo>
                  <a:lnTo>
                    <a:pt x="47370" y="655612"/>
                  </a:lnTo>
                  <a:lnTo>
                    <a:pt x="22097" y="654558"/>
                  </a:lnTo>
                  <a:lnTo>
                    <a:pt x="4571" y="654558"/>
                  </a:lnTo>
                  <a:lnTo>
                    <a:pt x="0" y="659130"/>
                  </a:lnTo>
                  <a:lnTo>
                    <a:pt x="0" y="669798"/>
                  </a:lnTo>
                  <a:lnTo>
                    <a:pt x="4571" y="673608"/>
                  </a:lnTo>
                  <a:lnTo>
                    <a:pt x="33527" y="673608"/>
                  </a:lnTo>
                  <a:lnTo>
                    <a:pt x="47370" y="672643"/>
                  </a:lnTo>
                  <a:lnTo>
                    <a:pt x="59936" y="671874"/>
                  </a:lnTo>
                  <a:lnTo>
                    <a:pt x="73252" y="670779"/>
                  </a:lnTo>
                  <a:lnTo>
                    <a:pt x="86105" y="669036"/>
                  </a:lnTo>
                  <a:lnTo>
                    <a:pt x="94487" y="667512"/>
                  </a:lnTo>
                  <a:lnTo>
                    <a:pt x="102107" y="666750"/>
                  </a:lnTo>
                  <a:lnTo>
                    <a:pt x="109727" y="664464"/>
                  </a:lnTo>
                  <a:lnTo>
                    <a:pt x="110406" y="664294"/>
                  </a:lnTo>
                  <a:close/>
                </a:path>
                <a:path w="243839" h="681989">
                  <a:moveTo>
                    <a:pt x="118109" y="641604"/>
                  </a:moveTo>
                  <a:lnTo>
                    <a:pt x="67813" y="652067"/>
                  </a:lnTo>
                  <a:lnTo>
                    <a:pt x="21335" y="654558"/>
                  </a:lnTo>
                  <a:lnTo>
                    <a:pt x="22097" y="654558"/>
                  </a:lnTo>
                  <a:lnTo>
                    <a:pt x="47370" y="655612"/>
                  </a:lnTo>
                  <a:lnTo>
                    <a:pt x="72008" y="657596"/>
                  </a:lnTo>
                  <a:lnTo>
                    <a:pt x="96457" y="661108"/>
                  </a:lnTo>
                  <a:lnTo>
                    <a:pt x="110406" y="664294"/>
                  </a:lnTo>
                  <a:lnTo>
                    <a:pt x="115823" y="662940"/>
                  </a:lnTo>
                  <a:lnTo>
                    <a:pt x="117347" y="662368"/>
                  </a:lnTo>
                  <a:lnTo>
                    <a:pt x="117347" y="642366"/>
                  </a:lnTo>
                  <a:lnTo>
                    <a:pt x="118109" y="641604"/>
                  </a:lnTo>
                  <a:close/>
                </a:path>
                <a:path w="243839" h="681989">
                  <a:moveTo>
                    <a:pt x="136397" y="681989"/>
                  </a:moveTo>
                  <a:lnTo>
                    <a:pt x="136397" y="680466"/>
                  </a:lnTo>
                  <a:lnTo>
                    <a:pt x="135635" y="679704"/>
                  </a:lnTo>
                  <a:lnTo>
                    <a:pt x="135635" y="678942"/>
                  </a:lnTo>
                  <a:lnTo>
                    <a:pt x="134873" y="677418"/>
                  </a:lnTo>
                  <a:lnTo>
                    <a:pt x="134873" y="676656"/>
                  </a:lnTo>
                  <a:lnTo>
                    <a:pt x="134111" y="676656"/>
                  </a:lnTo>
                  <a:lnTo>
                    <a:pt x="134111" y="675894"/>
                  </a:lnTo>
                  <a:lnTo>
                    <a:pt x="130301" y="672084"/>
                  </a:lnTo>
                  <a:lnTo>
                    <a:pt x="129539" y="672084"/>
                  </a:lnTo>
                  <a:lnTo>
                    <a:pt x="127253" y="669798"/>
                  </a:lnTo>
                  <a:lnTo>
                    <a:pt x="126491" y="669798"/>
                  </a:lnTo>
                  <a:lnTo>
                    <a:pt x="125729" y="669036"/>
                  </a:lnTo>
                  <a:lnTo>
                    <a:pt x="121157" y="666750"/>
                  </a:lnTo>
                  <a:lnTo>
                    <a:pt x="110406" y="664294"/>
                  </a:lnTo>
                  <a:lnTo>
                    <a:pt x="109727" y="664464"/>
                  </a:lnTo>
                  <a:lnTo>
                    <a:pt x="102107" y="666750"/>
                  </a:lnTo>
                  <a:lnTo>
                    <a:pt x="94487" y="667512"/>
                  </a:lnTo>
                  <a:lnTo>
                    <a:pt x="86105" y="669036"/>
                  </a:lnTo>
                  <a:lnTo>
                    <a:pt x="73252" y="670779"/>
                  </a:lnTo>
                  <a:lnTo>
                    <a:pt x="59936" y="671874"/>
                  </a:lnTo>
                  <a:lnTo>
                    <a:pt x="44263" y="672854"/>
                  </a:lnTo>
                  <a:lnTo>
                    <a:pt x="33527" y="673608"/>
                  </a:lnTo>
                  <a:lnTo>
                    <a:pt x="22097" y="673608"/>
                  </a:lnTo>
                  <a:lnTo>
                    <a:pt x="45352" y="674652"/>
                  </a:lnTo>
                  <a:lnTo>
                    <a:pt x="68675" y="676222"/>
                  </a:lnTo>
                  <a:lnTo>
                    <a:pt x="91760" y="679342"/>
                  </a:lnTo>
                  <a:lnTo>
                    <a:pt x="102107" y="681957"/>
                  </a:lnTo>
                  <a:lnTo>
                    <a:pt x="136397" y="681989"/>
                  </a:lnTo>
                  <a:close/>
                </a:path>
                <a:path w="243839" h="681989">
                  <a:moveTo>
                    <a:pt x="119633" y="640842"/>
                  </a:moveTo>
                  <a:lnTo>
                    <a:pt x="119633" y="22098"/>
                  </a:lnTo>
                  <a:lnTo>
                    <a:pt x="118871" y="22860"/>
                  </a:lnTo>
                  <a:lnTo>
                    <a:pt x="118109" y="24384"/>
                  </a:lnTo>
                  <a:lnTo>
                    <a:pt x="118109" y="25908"/>
                  </a:lnTo>
                  <a:lnTo>
                    <a:pt x="117347" y="26670"/>
                  </a:lnTo>
                  <a:lnTo>
                    <a:pt x="117347" y="641985"/>
                  </a:lnTo>
                  <a:lnTo>
                    <a:pt x="118109" y="641604"/>
                  </a:lnTo>
                  <a:lnTo>
                    <a:pt x="118871" y="640842"/>
                  </a:lnTo>
                  <a:lnTo>
                    <a:pt x="118871" y="641223"/>
                  </a:lnTo>
                  <a:lnTo>
                    <a:pt x="119633" y="640842"/>
                  </a:lnTo>
                  <a:close/>
                </a:path>
                <a:path w="243839" h="681989">
                  <a:moveTo>
                    <a:pt x="118109" y="641604"/>
                  </a:moveTo>
                  <a:lnTo>
                    <a:pt x="117347" y="642366"/>
                  </a:lnTo>
                  <a:lnTo>
                    <a:pt x="117347" y="644652"/>
                  </a:lnTo>
                  <a:lnTo>
                    <a:pt x="118109" y="641604"/>
                  </a:lnTo>
                  <a:close/>
                </a:path>
                <a:path w="243839" h="681989">
                  <a:moveTo>
                    <a:pt x="243839" y="19050"/>
                  </a:moveTo>
                  <a:lnTo>
                    <a:pt x="243839" y="0"/>
                  </a:lnTo>
                  <a:lnTo>
                    <a:pt x="231647" y="0"/>
                  </a:lnTo>
                  <a:lnTo>
                    <a:pt x="181865" y="2976"/>
                  </a:lnTo>
                  <a:lnTo>
                    <a:pt x="133349" y="12954"/>
                  </a:lnTo>
                  <a:lnTo>
                    <a:pt x="128015" y="14478"/>
                  </a:lnTo>
                  <a:lnTo>
                    <a:pt x="128015" y="15240"/>
                  </a:lnTo>
                  <a:lnTo>
                    <a:pt x="126491" y="15240"/>
                  </a:lnTo>
                  <a:lnTo>
                    <a:pt x="124205" y="17526"/>
                  </a:lnTo>
                  <a:lnTo>
                    <a:pt x="123443" y="17526"/>
                  </a:lnTo>
                  <a:lnTo>
                    <a:pt x="123443" y="18288"/>
                  </a:lnTo>
                  <a:lnTo>
                    <a:pt x="122681" y="18288"/>
                  </a:lnTo>
                  <a:lnTo>
                    <a:pt x="119633" y="21336"/>
                  </a:lnTo>
                  <a:lnTo>
                    <a:pt x="119633" y="640842"/>
                  </a:lnTo>
                  <a:lnTo>
                    <a:pt x="118109" y="641604"/>
                  </a:lnTo>
                  <a:lnTo>
                    <a:pt x="117347" y="644652"/>
                  </a:lnTo>
                  <a:lnTo>
                    <a:pt x="117347" y="662368"/>
                  </a:lnTo>
                  <a:lnTo>
                    <a:pt x="121919" y="660654"/>
                  </a:lnTo>
                  <a:lnTo>
                    <a:pt x="125729" y="659130"/>
                  </a:lnTo>
                  <a:lnTo>
                    <a:pt x="126491" y="658368"/>
                  </a:lnTo>
                  <a:lnTo>
                    <a:pt x="129539" y="656844"/>
                  </a:lnTo>
                  <a:lnTo>
                    <a:pt x="134111" y="652272"/>
                  </a:lnTo>
                  <a:lnTo>
                    <a:pt x="134111" y="651510"/>
                  </a:lnTo>
                  <a:lnTo>
                    <a:pt x="134873" y="651510"/>
                  </a:lnTo>
                  <a:lnTo>
                    <a:pt x="134873" y="32766"/>
                  </a:lnTo>
                  <a:lnTo>
                    <a:pt x="135635" y="32004"/>
                  </a:lnTo>
                  <a:lnTo>
                    <a:pt x="136397" y="29718"/>
                  </a:lnTo>
                  <a:lnTo>
                    <a:pt x="136397" y="31623"/>
                  </a:lnTo>
                  <a:lnTo>
                    <a:pt x="137159" y="31242"/>
                  </a:lnTo>
                  <a:lnTo>
                    <a:pt x="137159" y="31394"/>
                  </a:lnTo>
                  <a:lnTo>
                    <a:pt x="185399" y="21845"/>
                  </a:lnTo>
                  <a:lnTo>
                    <a:pt x="231647" y="19083"/>
                  </a:lnTo>
                  <a:lnTo>
                    <a:pt x="243839" y="19050"/>
                  </a:lnTo>
                  <a:close/>
                </a:path>
                <a:path w="243839" h="681989">
                  <a:moveTo>
                    <a:pt x="118871" y="641223"/>
                  </a:moveTo>
                  <a:lnTo>
                    <a:pt x="118871" y="640842"/>
                  </a:lnTo>
                  <a:lnTo>
                    <a:pt x="118109" y="641604"/>
                  </a:lnTo>
                  <a:lnTo>
                    <a:pt x="118871" y="641223"/>
                  </a:lnTo>
                  <a:close/>
                </a:path>
                <a:path w="243839" h="681989">
                  <a:moveTo>
                    <a:pt x="135635" y="32003"/>
                  </a:moveTo>
                  <a:lnTo>
                    <a:pt x="134873" y="32766"/>
                  </a:lnTo>
                  <a:lnTo>
                    <a:pt x="134873" y="33528"/>
                  </a:lnTo>
                  <a:lnTo>
                    <a:pt x="135635" y="32003"/>
                  </a:lnTo>
                  <a:close/>
                </a:path>
                <a:path w="243839" h="681989">
                  <a:moveTo>
                    <a:pt x="136905" y="31496"/>
                  </a:moveTo>
                  <a:lnTo>
                    <a:pt x="135635" y="32004"/>
                  </a:lnTo>
                  <a:lnTo>
                    <a:pt x="134873" y="33528"/>
                  </a:lnTo>
                  <a:lnTo>
                    <a:pt x="136905" y="31496"/>
                  </a:lnTo>
                  <a:close/>
                </a:path>
                <a:path w="243839" h="681989">
                  <a:moveTo>
                    <a:pt x="136397" y="647700"/>
                  </a:moveTo>
                  <a:lnTo>
                    <a:pt x="136397" y="32004"/>
                  </a:lnTo>
                  <a:lnTo>
                    <a:pt x="134873" y="33528"/>
                  </a:lnTo>
                  <a:lnTo>
                    <a:pt x="134873" y="650748"/>
                  </a:lnTo>
                  <a:lnTo>
                    <a:pt x="135635" y="649986"/>
                  </a:lnTo>
                  <a:lnTo>
                    <a:pt x="135635" y="649224"/>
                  </a:lnTo>
                  <a:lnTo>
                    <a:pt x="136397" y="647700"/>
                  </a:lnTo>
                  <a:close/>
                </a:path>
                <a:path w="243839" h="681989">
                  <a:moveTo>
                    <a:pt x="136397" y="31242"/>
                  </a:moveTo>
                  <a:lnTo>
                    <a:pt x="136397" y="29718"/>
                  </a:lnTo>
                  <a:lnTo>
                    <a:pt x="135635" y="32003"/>
                  </a:lnTo>
                  <a:lnTo>
                    <a:pt x="136397" y="31242"/>
                  </a:lnTo>
                  <a:close/>
                </a:path>
                <a:path w="243839" h="681989">
                  <a:moveTo>
                    <a:pt x="136397" y="31623"/>
                  </a:moveTo>
                  <a:lnTo>
                    <a:pt x="136397" y="31242"/>
                  </a:lnTo>
                  <a:lnTo>
                    <a:pt x="135635" y="32003"/>
                  </a:lnTo>
                  <a:lnTo>
                    <a:pt x="136397" y="31623"/>
                  </a:lnTo>
                  <a:close/>
                </a:path>
                <a:path w="243839" h="681989">
                  <a:moveTo>
                    <a:pt x="137159" y="31242"/>
                  </a:moveTo>
                  <a:lnTo>
                    <a:pt x="135635" y="32003"/>
                  </a:lnTo>
                  <a:lnTo>
                    <a:pt x="136905" y="31496"/>
                  </a:lnTo>
                  <a:lnTo>
                    <a:pt x="137159" y="31242"/>
                  </a:lnTo>
                  <a:close/>
                </a:path>
                <a:path w="243839" h="681989">
                  <a:moveTo>
                    <a:pt x="137159" y="31394"/>
                  </a:moveTo>
                  <a:lnTo>
                    <a:pt x="137159" y="31242"/>
                  </a:lnTo>
                  <a:lnTo>
                    <a:pt x="136905" y="31496"/>
                  </a:lnTo>
                  <a:lnTo>
                    <a:pt x="137159" y="3139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16989" y="3847591"/>
            <a:ext cx="2331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PHP </a:t>
            </a:r>
            <a:r>
              <a:rPr sz="2000" spc="-10" dirty="0">
                <a:latin typeface="Arial"/>
                <a:cs typeface="Arial"/>
              </a:rPr>
              <a:t>server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program  </a:t>
            </a:r>
            <a:r>
              <a:rPr sz="2000" spc="-5" dirty="0">
                <a:latin typeface="Arial"/>
                <a:cs typeface="Arial"/>
              </a:rPr>
              <a:t>that creates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57200" y="3877817"/>
            <a:ext cx="9144000" cy="2454910"/>
            <a:chOff x="457200" y="3877817"/>
            <a:chExt cx="9144000" cy="245491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8650" y="4258055"/>
              <a:ext cx="1705355" cy="1158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915406" y="3877817"/>
              <a:ext cx="780415" cy="496570"/>
            </a:xfrm>
            <a:custGeom>
              <a:avLst/>
              <a:gdLst/>
              <a:ahLst/>
              <a:cxnLst/>
              <a:rect l="l" t="t" r="r" b="b"/>
              <a:pathLst>
                <a:path w="780415" h="496570">
                  <a:moveTo>
                    <a:pt x="585216" y="17526"/>
                  </a:moveTo>
                  <a:lnTo>
                    <a:pt x="576834" y="0"/>
                  </a:lnTo>
                  <a:lnTo>
                    <a:pt x="44932" y="253009"/>
                  </a:lnTo>
                  <a:lnTo>
                    <a:pt x="74676" y="209550"/>
                  </a:lnTo>
                  <a:lnTo>
                    <a:pt x="77724" y="204978"/>
                  </a:lnTo>
                  <a:lnTo>
                    <a:pt x="76200" y="198882"/>
                  </a:lnTo>
                  <a:lnTo>
                    <a:pt x="72390" y="195834"/>
                  </a:lnTo>
                  <a:lnTo>
                    <a:pt x="67818" y="193548"/>
                  </a:lnTo>
                  <a:lnTo>
                    <a:pt x="61722" y="194310"/>
                  </a:lnTo>
                  <a:lnTo>
                    <a:pt x="58674" y="198882"/>
                  </a:lnTo>
                  <a:lnTo>
                    <a:pt x="0" y="284988"/>
                  </a:lnTo>
                  <a:lnTo>
                    <a:pt x="12954" y="286131"/>
                  </a:lnTo>
                  <a:lnTo>
                    <a:pt x="104394" y="294132"/>
                  </a:lnTo>
                  <a:lnTo>
                    <a:pt x="109728" y="294132"/>
                  </a:lnTo>
                  <a:lnTo>
                    <a:pt x="114300" y="290322"/>
                  </a:lnTo>
                  <a:lnTo>
                    <a:pt x="114300" y="284988"/>
                  </a:lnTo>
                  <a:lnTo>
                    <a:pt x="115062" y="279654"/>
                  </a:lnTo>
                  <a:lnTo>
                    <a:pt x="111252" y="275082"/>
                  </a:lnTo>
                  <a:lnTo>
                    <a:pt x="105918" y="275082"/>
                  </a:lnTo>
                  <a:lnTo>
                    <a:pt x="53289" y="270548"/>
                  </a:lnTo>
                  <a:lnTo>
                    <a:pt x="585216" y="17526"/>
                  </a:lnTo>
                  <a:close/>
                </a:path>
                <a:path w="780415" h="496570">
                  <a:moveTo>
                    <a:pt x="780288" y="173736"/>
                  </a:moveTo>
                  <a:lnTo>
                    <a:pt x="762762" y="167640"/>
                  </a:lnTo>
                  <a:lnTo>
                    <a:pt x="664756" y="468477"/>
                  </a:lnTo>
                  <a:lnTo>
                    <a:pt x="653796" y="416814"/>
                  </a:lnTo>
                  <a:lnTo>
                    <a:pt x="652272" y="411480"/>
                  </a:lnTo>
                  <a:lnTo>
                    <a:pt x="647700" y="408432"/>
                  </a:lnTo>
                  <a:lnTo>
                    <a:pt x="642366" y="409956"/>
                  </a:lnTo>
                  <a:lnTo>
                    <a:pt x="637032" y="410718"/>
                  </a:lnTo>
                  <a:lnTo>
                    <a:pt x="633984" y="416052"/>
                  </a:lnTo>
                  <a:lnTo>
                    <a:pt x="634746" y="420624"/>
                  </a:lnTo>
                  <a:lnTo>
                    <a:pt x="650951" y="496074"/>
                  </a:lnTo>
                  <a:lnTo>
                    <a:pt x="655777" y="496074"/>
                  </a:lnTo>
                  <a:lnTo>
                    <a:pt x="659358" y="496074"/>
                  </a:lnTo>
                  <a:lnTo>
                    <a:pt x="670623" y="496074"/>
                  </a:lnTo>
                  <a:lnTo>
                    <a:pt x="676021" y="496074"/>
                  </a:lnTo>
                  <a:lnTo>
                    <a:pt x="687552" y="496074"/>
                  </a:lnTo>
                  <a:lnTo>
                    <a:pt x="735330" y="453390"/>
                  </a:lnTo>
                  <a:lnTo>
                    <a:pt x="739140" y="450342"/>
                  </a:lnTo>
                  <a:lnTo>
                    <a:pt x="739140" y="444246"/>
                  </a:lnTo>
                  <a:lnTo>
                    <a:pt x="736092" y="439674"/>
                  </a:lnTo>
                  <a:lnTo>
                    <a:pt x="732282" y="435864"/>
                  </a:lnTo>
                  <a:lnTo>
                    <a:pt x="726186" y="435864"/>
                  </a:lnTo>
                  <a:lnTo>
                    <a:pt x="722376" y="438912"/>
                  </a:lnTo>
                  <a:lnTo>
                    <a:pt x="682942" y="474675"/>
                  </a:lnTo>
                  <a:lnTo>
                    <a:pt x="780288" y="173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7200" y="437311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7505" y="4373879"/>
              <a:ext cx="4828794" cy="77343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8005" y="5229605"/>
              <a:ext cx="2914650" cy="12344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797935" y="4373879"/>
              <a:ext cx="141605" cy="979805"/>
            </a:xfrm>
            <a:custGeom>
              <a:avLst/>
              <a:gdLst/>
              <a:ahLst/>
              <a:cxnLst/>
              <a:rect l="l" t="t" r="r" b="b"/>
              <a:pathLst>
                <a:path w="141604" h="979804">
                  <a:moveTo>
                    <a:pt x="141605" y="937260"/>
                  </a:moveTo>
                  <a:lnTo>
                    <a:pt x="129413" y="937260"/>
                  </a:lnTo>
                  <a:lnTo>
                    <a:pt x="105638" y="938314"/>
                  </a:lnTo>
                  <a:lnTo>
                    <a:pt x="79629" y="940244"/>
                  </a:lnTo>
                  <a:lnTo>
                    <a:pt x="53924" y="943927"/>
                  </a:lnTo>
                  <a:lnTo>
                    <a:pt x="31115" y="950214"/>
                  </a:lnTo>
                  <a:lnTo>
                    <a:pt x="25781" y="951738"/>
                  </a:lnTo>
                  <a:lnTo>
                    <a:pt x="25781" y="952500"/>
                  </a:lnTo>
                  <a:lnTo>
                    <a:pt x="24257" y="952500"/>
                  </a:lnTo>
                  <a:lnTo>
                    <a:pt x="21971" y="954786"/>
                  </a:lnTo>
                  <a:lnTo>
                    <a:pt x="21209" y="954786"/>
                  </a:lnTo>
                  <a:lnTo>
                    <a:pt x="21209" y="955548"/>
                  </a:lnTo>
                  <a:lnTo>
                    <a:pt x="20447" y="955548"/>
                  </a:lnTo>
                  <a:lnTo>
                    <a:pt x="17399" y="958596"/>
                  </a:lnTo>
                  <a:lnTo>
                    <a:pt x="17399" y="959358"/>
                  </a:lnTo>
                  <a:lnTo>
                    <a:pt x="16637" y="960120"/>
                  </a:lnTo>
                  <a:lnTo>
                    <a:pt x="15875" y="961644"/>
                  </a:lnTo>
                  <a:lnTo>
                    <a:pt x="15875" y="963168"/>
                  </a:lnTo>
                  <a:lnTo>
                    <a:pt x="15113" y="963930"/>
                  </a:lnTo>
                  <a:lnTo>
                    <a:pt x="15113" y="979182"/>
                  </a:lnTo>
                  <a:lnTo>
                    <a:pt x="32639" y="979182"/>
                  </a:lnTo>
                  <a:lnTo>
                    <a:pt x="34163" y="979182"/>
                  </a:lnTo>
                  <a:lnTo>
                    <a:pt x="34163" y="969264"/>
                  </a:lnTo>
                  <a:lnTo>
                    <a:pt x="34671" y="968756"/>
                  </a:lnTo>
                  <a:lnTo>
                    <a:pt x="34925" y="968654"/>
                  </a:lnTo>
                  <a:lnTo>
                    <a:pt x="37211" y="967740"/>
                  </a:lnTo>
                  <a:lnTo>
                    <a:pt x="83159" y="959116"/>
                  </a:lnTo>
                  <a:lnTo>
                    <a:pt x="129413" y="956348"/>
                  </a:lnTo>
                  <a:lnTo>
                    <a:pt x="141605" y="956310"/>
                  </a:lnTo>
                  <a:lnTo>
                    <a:pt x="141605" y="937260"/>
                  </a:lnTo>
                  <a:close/>
                </a:path>
                <a:path w="141604" h="979804">
                  <a:moveTo>
                    <a:pt x="141605" y="627126"/>
                  </a:moveTo>
                  <a:lnTo>
                    <a:pt x="83553" y="624662"/>
                  </a:lnTo>
                  <a:lnTo>
                    <a:pt x="37973" y="615696"/>
                  </a:lnTo>
                  <a:lnTo>
                    <a:pt x="34163" y="614426"/>
                  </a:lnTo>
                  <a:lnTo>
                    <a:pt x="34163" y="0"/>
                  </a:lnTo>
                  <a:lnTo>
                    <a:pt x="0" y="0"/>
                  </a:lnTo>
                  <a:lnTo>
                    <a:pt x="12065" y="3048"/>
                  </a:lnTo>
                  <a:lnTo>
                    <a:pt x="14351" y="3962"/>
                  </a:lnTo>
                  <a:lnTo>
                    <a:pt x="14922" y="4191"/>
                  </a:lnTo>
                  <a:lnTo>
                    <a:pt x="15113" y="4318"/>
                  </a:lnTo>
                  <a:lnTo>
                    <a:pt x="15113" y="619506"/>
                  </a:lnTo>
                  <a:lnTo>
                    <a:pt x="15875" y="620268"/>
                  </a:lnTo>
                  <a:lnTo>
                    <a:pt x="15875" y="622554"/>
                  </a:lnTo>
                  <a:lnTo>
                    <a:pt x="16637" y="623316"/>
                  </a:lnTo>
                  <a:lnTo>
                    <a:pt x="16637" y="624078"/>
                  </a:lnTo>
                  <a:lnTo>
                    <a:pt x="17399" y="624078"/>
                  </a:lnTo>
                  <a:lnTo>
                    <a:pt x="17399" y="624840"/>
                  </a:lnTo>
                  <a:lnTo>
                    <a:pt x="21209" y="628650"/>
                  </a:lnTo>
                  <a:lnTo>
                    <a:pt x="21971" y="628650"/>
                  </a:lnTo>
                  <a:lnTo>
                    <a:pt x="24257" y="630936"/>
                  </a:lnTo>
                  <a:lnTo>
                    <a:pt x="25019" y="630936"/>
                  </a:lnTo>
                  <a:lnTo>
                    <a:pt x="34925" y="634479"/>
                  </a:lnTo>
                  <a:lnTo>
                    <a:pt x="54051" y="639749"/>
                  </a:lnTo>
                  <a:lnTo>
                    <a:pt x="79324" y="643369"/>
                  </a:lnTo>
                  <a:lnTo>
                    <a:pt x="104863" y="645160"/>
                  </a:lnTo>
                  <a:lnTo>
                    <a:pt x="129413" y="646176"/>
                  </a:lnTo>
                  <a:lnTo>
                    <a:pt x="141605" y="646176"/>
                  </a:lnTo>
                  <a:lnTo>
                    <a:pt x="141605" y="627126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38650" y="4373879"/>
              <a:ext cx="1705355" cy="647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00800" y="4457699"/>
              <a:ext cx="1895855" cy="1905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566357" y="4373880"/>
              <a:ext cx="36830" cy="27940"/>
            </a:xfrm>
            <a:custGeom>
              <a:avLst/>
              <a:gdLst/>
              <a:ahLst/>
              <a:cxnLst/>
              <a:rect l="l" t="t" r="r" b="b"/>
              <a:pathLst>
                <a:path w="36829" h="27939">
                  <a:moveTo>
                    <a:pt x="4830" y="0"/>
                  </a:moveTo>
                  <a:lnTo>
                    <a:pt x="0" y="0"/>
                  </a:lnTo>
                  <a:lnTo>
                    <a:pt x="2844" y="13242"/>
                  </a:lnTo>
                  <a:lnTo>
                    <a:pt x="2844" y="6095"/>
                  </a:lnTo>
                  <a:lnTo>
                    <a:pt x="4830" y="0"/>
                  </a:lnTo>
                  <a:close/>
                </a:path>
                <a:path w="36829" h="27939">
                  <a:moveTo>
                    <a:pt x="8413" y="0"/>
                  </a:moveTo>
                  <a:lnTo>
                    <a:pt x="4830" y="0"/>
                  </a:lnTo>
                  <a:lnTo>
                    <a:pt x="2844" y="6095"/>
                  </a:lnTo>
                  <a:lnTo>
                    <a:pt x="5892" y="7111"/>
                  </a:lnTo>
                  <a:lnTo>
                    <a:pt x="5892" y="2285"/>
                  </a:lnTo>
                  <a:lnTo>
                    <a:pt x="8413" y="0"/>
                  </a:lnTo>
                  <a:close/>
                </a:path>
                <a:path w="36829" h="27939">
                  <a:moveTo>
                    <a:pt x="36604" y="0"/>
                  </a:moveTo>
                  <a:lnTo>
                    <a:pt x="25076" y="0"/>
                  </a:lnTo>
                  <a:lnTo>
                    <a:pt x="21132" y="12191"/>
                  </a:lnTo>
                  <a:lnTo>
                    <a:pt x="2844" y="6095"/>
                  </a:lnTo>
                  <a:lnTo>
                    <a:pt x="2844" y="13242"/>
                  </a:lnTo>
                  <a:lnTo>
                    <a:pt x="5892" y="27431"/>
                  </a:lnTo>
                  <a:lnTo>
                    <a:pt x="36604" y="0"/>
                  </a:lnTo>
                  <a:close/>
                </a:path>
                <a:path w="36829" h="27939">
                  <a:moveTo>
                    <a:pt x="21132" y="6857"/>
                  </a:moveTo>
                  <a:lnTo>
                    <a:pt x="19676" y="0"/>
                  </a:lnTo>
                  <a:lnTo>
                    <a:pt x="8413" y="0"/>
                  </a:lnTo>
                  <a:lnTo>
                    <a:pt x="5892" y="2285"/>
                  </a:lnTo>
                  <a:lnTo>
                    <a:pt x="21132" y="6857"/>
                  </a:lnTo>
                  <a:close/>
                </a:path>
                <a:path w="36829" h="27939">
                  <a:moveTo>
                    <a:pt x="21132" y="12191"/>
                  </a:moveTo>
                  <a:lnTo>
                    <a:pt x="21132" y="6857"/>
                  </a:lnTo>
                  <a:lnTo>
                    <a:pt x="5892" y="2285"/>
                  </a:lnTo>
                  <a:lnTo>
                    <a:pt x="5892" y="7111"/>
                  </a:lnTo>
                  <a:lnTo>
                    <a:pt x="21132" y="12191"/>
                  </a:lnTo>
                  <a:close/>
                </a:path>
                <a:path w="36829" h="27939">
                  <a:moveTo>
                    <a:pt x="25076" y="0"/>
                  </a:moveTo>
                  <a:lnTo>
                    <a:pt x="19676" y="0"/>
                  </a:lnTo>
                  <a:lnTo>
                    <a:pt x="21132" y="6857"/>
                  </a:lnTo>
                  <a:lnTo>
                    <a:pt x="21132" y="12191"/>
                  </a:lnTo>
                  <a:lnTo>
                    <a:pt x="250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0880" y="5353050"/>
              <a:ext cx="2590799" cy="97917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95700" y="5353050"/>
              <a:ext cx="136525" cy="979169"/>
            </a:xfrm>
            <a:custGeom>
              <a:avLst/>
              <a:gdLst/>
              <a:ahLst/>
              <a:cxnLst/>
              <a:rect l="l" t="t" r="r" b="b"/>
              <a:pathLst>
                <a:path w="136525" h="979170">
                  <a:moveTo>
                    <a:pt x="110406" y="622384"/>
                  </a:moveTo>
                  <a:lnTo>
                    <a:pt x="96457" y="619198"/>
                  </a:lnTo>
                  <a:lnTo>
                    <a:pt x="72008" y="615686"/>
                  </a:lnTo>
                  <a:lnTo>
                    <a:pt x="47370" y="613702"/>
                  </a:lnTo>
                  <a:lnTo>
                    <a:pt x="22097" y="612647"/>
                  </a:lnTo>
                  <a:lnTo>
                    <a:pt x="4571" y="612647"/>
                  </a:lnTo>
                  <a:lnTo>
                    <a:pt x="0" y="617219"/>
                  </a:lnTo>
                  <a:lnTo>
                    <a:pt x="0" y="627887"/>
                  </a:lnTo>
                  <a:lnTo>
                    <a:pt x="4571" y="631697"/>
                  </a:lnTo>
                  <a:lnTo>
                    <a:pt x="33527" y="631697"/>
                  </a:lnTo>
                  <a:lnTo>
                    <a:pt x="47370" y="630733"/>
                  </a:lnTo>
                  <a:lnTo>
                    <a:pt x="59936" y="629964"/>
                  </a:lnTo>
                  <a:lnTo>
                    <a:pt x="73252" y="628869"/>
                  </a:lnTo>
                  <a:lnTo>
                    <a:pt x="86105" y="627125"/>
                  </a:lnTo>
                  <a:lnTo>
                    <a:pt x="94487" y="625601"/>
                  </a:lnTo>
                  <a:lnTo>
                    <a:pt x="102107" y="624839"/>
                  </a:lnTo>
                  <a:lnTo>
                    <a:pt x="109727" y="622553"/>
                  </a:lnTo>
                  <a:lnTo>
                    <a:pt x="110406" y="622384"/>
                  </a:lnTo>
                  <a:close/>
                </a:path>
                <a:path w="136525" h="979170">
                  <a:moveTo>
                    <a:pt x="119633" y="619601"/>
                  </a:moveTo>
                  <a:lnTo>
                    <a:pt x="119633" y="598931"/>
                  </a:lnTo>
                  <a:lnTo>
                    <a:pt x="118109" y="599693"/>
                  </a:lnTo>
                  <a:lnTo>
                    <a:pt x="117347" y="602741"/>
                  </a:lnTo>
                  <a:lnTo>
                    <a:pt x="117347" y="600074"/>
                  </a:lnTo>
                  <a:lnTo>
                    <a:pt x="67813" y="610157"/>
                  </a:lnTo>
                  <a:lnTo>
                    <a:pt x="21335" y="612647"/>
                  </a:lnTo>
                  <a:lnTo>
                    <a:pt x="22097" y="612647"/>
                  </a:lnTo>
                  <a:lnTo>
                    <a:pt x="47370" y="613702"/>
                  </a:lnTo>
                  <a:lnTo>
                    <a:pt x="72008" y="615686"/>
                  </a:lnTo>
                  <a:lnTo>
                    <a:pt x="96457" y="619198"/>
                  </a:lnTo>
                  <a:lnTo>
                    <a:pt x="110406" y="622384"/>
                  </a:lnTo>
                  <a:lnTo>
                    <a:pt x="115823" y="621029"/>
                  </a:lnTo>
                  <a:lnTo>
                    <a:pt x="117347" y="620458"/>
                  </a:lnTo>
                  <a:lnTo>
                    <a:pt x="117347" y="600455"/>
                  </a:lnTo>
                  <a:lnTo>
                    <a:pt x="118109" y="599693"/>
                  </a:lnTo>
                  <a:lnTo>
                    <a:pt x="118109" y="620172"/>
                  </a:lnTo>
                  <a:lnTo>
                    <a:pt x="119633" y="619601"/>
                  </a:lnTo>
                  <a:close/>
                </a:path>
                <a:path w="136525" h="979170">
                  <a:moveTo>
                    <a:pt x="136397" y="979170"/>
                  </a:moveTo>
                  <a:lnTo>
                    <a:pt x="136397" y="638555"/>
                  </a:lnTo>
                  <a:lnTo>
                    <a:pt x="135635" y="637793"/>
                  </a:lnTo>
                  <a:lnTo>
                    <a:pt x="135635" y="637031"/>
                  </a:lnTo>
                  <a:lnTo>
                    <a:pt x="134873" y="635507"/>
                  </a:lnTo>
                  <a:lnTo>
                    <a:pt x="134873" y="634745"/>
                  </a:lnTo>
                  <a:lnTo>
                    <a:pt x="134111" y="634745"/>
                  </a:lnTo>
                  <a:lnTo>
                    <a:pt x="134111" y="633983"/>
                  </a:lnTo>
                  <a:lnTo>
                    <a:pt x="130301" y="630173"/>
                  </a:lnTo>
                  <a:lnTo>
                    <a:pt x="129539" y="630173"/>
                  </a:lnTo>
                  <a:lnTo>
                    <a:pt x="127253" y="627887"/>
                  </a:lnTo>
                  <a:lnTo>
                    <a:pt x="126491" y="627887"/>
                  </a:lnTo>
                  <a:lnTo>
                    <a:pt x="125729" y="627125"/>
                  </a:lnTo>
                  <a:lnTo>
                    <a:pt x="121157" y="624839"/>
                  </a:lnTo>
                  <a:lnTo>
                    <a:pt x="110406" y="622384"/>
                  </a:lnTo>
                  <a:lnTo>
                    <a:pt x="109727" y="622553"/>
                  </a:lnTo>
                  <a:lnTo>
                    <a:pt x="102107" y="624839"/>
                  </a:lnTo>
                  <a:lnTo>
                    <a:pt x="94487" y="625601"/>
                  </a:lnTo>
                  <a:lnTo>
                    <a:pt x="86105" y="627125"/>
                  </a:lnTo>
                  <a:lnTo>
                    <a:pt x="73252" y="628869"/>
                  </a:lnTo>
                  <a:lnTo>
                    <a:pt x="59936" y="629964"/>
                  </a:lnTo>
                  <a:lnTo>
                    <a:pt x="44263" y="630944"/>
                  </a:lnTo>
                  <a:lnTo>
                    <a:pt x="33527" y="631697"/>
                  </a:lnTo>
                  <a:lnTo>
                    <a:pt x="22097" y="631697"/>
                  </a:lnTo>
                  <a:lnTo>
                    <a:pt x="45352" y="632744"/>
                  </a:lnTo>
                  <a:lnTo>
                    <a:pt x="68675" y="634317"/>
                  </a:lnTo>
                  <a:lnTo>
                    <a:pt x="91760" y="637437"/>
                  </a:lnTo>
                  <a:lnTo>
                    <a:pt x="114299" y="643127"/>
                  </a:lnTo>
                  <a:lnTo>
                    <a:pt x="116585" y="644042"/>
                  </a:lnTo>
                  <a:lnTo>
                    <a:pt x="116585" y="643889"/>
                  </a:lnTo>
                  <a:lnTo>
                    <a:pt x="117347" y="644270"/>
                  </a:lnTo>
                  <a:lnTo>
                    <a:pt x="117347" y="642365"/>
                  </a:lnTo>
                  <a:lnTo>
                    <a:pt x="118109" y="644651"/>
                  </a:lnTo>
                  <a:lnTo>
                    <a:pt x="118871" y="645413"/>
                  </a:lnTo>
                  <a:lnTo>
                    <a:pt x="118871" y="979170"/>
                  </a:lnTo>
                  <a:lnTo>
                    <a:pt x="136397" y="979170"/>
                  </a:lnTo>
                  <a:close/>
                </a:path>
                <a:path w="136525" h="979170">
                  <a:moveTo>
                    <a:pt x="118109" y="644651"/>
                  </a:moveTo>
                  <a:lnTo>
                    <a:pt x="116585" y="643889"/>
                  </a:lnTo>
                  <a:lnTo>
                    <a:pt x="117157" y="644270"/>
                  </a:lnTo>
                  <a:lnTo>
                    <a:pt x="118109" y="644651"/>
                  </a:lnTo>
                  <a:close/>
                </a:path>
                <a:path w="136525" h="979170">
                  <a:moveTo>
                    <a:pt x="117157" y="644270"/>
                  </a:moveTo>
                  <a:lnTo>
                    <a:pt x="116585" y="643889"/>
                  </a:lnTo>
                  <a:lnTo>
                    <a:pt x="116585" y="644042"/>
                  </a:lnTo>
                  <a:lnTo>
                    <a:pt x="117157" y="644270"/>
                  </a:lnTo>
                  <a:close/>
                </a:path>
                <a:path w="136525" h="979170">
                  <a:moveTo>
                    <a:pt x="118300" y="645032"/>
                  </a:moveTo>
                  <a:lnTo>
                    <a:pt x="118109" y="644651"/>
                  </a:lnTo>
                  <a:lnTo>
                    <a:pt x="117157" y="644270"/>
                  </a:lnTo>
                  <a:lnTo>
                    <a:pt x="118300" y="645032"/>
                  </a:lnTo>
                  <a:close/>
                </a:path>
                <a:path w="136525" h="979170">
                  <a:moveTo>
                    <a:pt x="136397" y="605789"/>
                  </a:moveTo>
                  <a:lnTo>
                    <a:pt x="136397" y="0"/>
                  </a:lnTo>
                  <a:lnTo>
                    <a:pt x="117347" y="0"/>
                  </a:lnTo>
                  <a:lnTo>
                    <a:pt x="117347" y="600074"/>
                  </a:lnTo>
                  <a:lnTo>
                    <a:pt x="118109" y="599693"/>
                  </a:lnTo>
                  <a:lnTo>
                    <a:pt x="118871" y="598931"/>
                  </a:lnTo>
                  <a:lnTo>
                    <a:pt x="118871" y="599312"/>
                  </a:lnTo>
                  <a:lnTo>
                    <a:pt x="119633" y="598931"/>
                  </a:lnTo>
                  <a:lnTo>
                    <a:pt x="119633" y="619601"/>
                  </a:lnTo>
                  <a:lnTo>
                    <a:pt x="121919" y="618743"/>
                  </a:lnTo>
                  <a:lnTo>
                    <a:pt x="125729" y="617219"/>
                  </a:lnTo>
                  <a:lnTo>
                    <a:pt x="126491" y="616457"/>
                  </a:lnTo>
                  <a:lnTo>
                    <a:pt x="129539" y="614933"/>
                  </a:lnTo>
                  <a:lnTo>
                    <a:pt x="134111" y="610361"/>
                  </a:lnTo>
                  <a:lnTo>
                    <a:pt x="134111" y="609599"/>
                  </a:lnTo>
                  <a:lnTo>
                    <a:pt x="134873" y="609599"/>
                  </a:lnTo>
                  <a:lnTo>
                    <a:pt x="134873" y="608837"/>
                  </a:lnTo>
                  <a:lnTo>
                    <a:pt x="135635" y="608075"/>
                  </a:lnTo>
                  <a:lnTo>
                    <a:pt x="135635" y="607313"/>
                  </a:lnTo>
                  <a:lnTo>
                    <a:pt x="136397" y="605789"/>
                  </a:lnTo>
                  <a:close/>
                </a:path>
                <a:path w="136525" h="979170">
                  <a:moveTo>
                    <a:pt x="118109" y="599693"/>
                  </a:moveTo>
                  <a:lnTo>
                    <a:pt x="117347" y="600455"/>
                  </a:lnTo>
                  <a:lnTo>
                    <a:pt x="117347" y="602741"/>
                  </a:lnTo>
                  <a:lnTo>
                    <a:pt x="118109" y="599693"/>
                  </a:lnTo>
                  <a:close/>
                </a:path>
                <a:path w="136525" h="979170">
                  <a:moveTo>
                    <a:pt x="118109" y="644651"/>
                  </a:moveTo>
                  <a:lnTo>
                    <a:pt x="117347" y="642365"/>
                  </a:lnTo>
                  <a:lnTo>
                    <a:pt x="117347" y="643889"/>
                  </a:lnTo>
                  <a:lnTo>
                    <a:pt x="118109" y="644651"/>
                  </a:lnTo>
                  <a:close/>
                </a:path>
                <a:path w="136525" h="979170">
                  <a:moveTo>
                    <a:pt x="118109" y="644651"/>
                  </a:moveTo>
                  <a:lnTo>
                    <a:pt x="117347" y="643889"/>
                  </a:lnTo>
                  <a:lnTo>
                    <a:pt x="117347" y="644270"/>
                  </a:lnTo>
                  <a:lnTo>
                    <a:pt x="118109" y="644651"/>
                  </a:lnTo>
                  <a:close/>
                </a:path>
                <a:path w="136525" h="979170">
                  <a:moveTo>
                    <a:pt x="118871" y="979170"/>
                  </a:moveTo>
                  <a:lnTo>
                    <a:pt x="118871" y="646175"/>
                  </a:lnTo>
                  <a:lnTo>
                    <a:pt x="118300" y="645032"/>
                  </a:lnTo>
                  <a:lnTo>
                    <a:pt x="117347" y="644397"/>
                  </a:lnTo>
                  <a:lnTo>
                    <a:pt x="117347" y="979170"/>
                  </a:lnTo>
                  <a:lnTo>
                    <a:pt x="118871" y="979170"/>
                  </a:lnTo>
                  <a:close/>
                </a:path>
                <a:path w="136525" h="979170">
                  <a:moveTo>
                    <a:pt x="118871" y="599312"/>
                  </a:moveTo>
                  <a:lnTo>
                    <a:pt x="118871" y="598931"/>
                  </a:lnTo>
                  <a:lnTo>
                    <a:pt x="118109" y="599693"/>
                  </a:lnTo>
                  <a:lnTo>
                    <a:pt x="118871" y="599312"/>
                  </a:lnTo>
                  <a:close/>
                </a:path>
                <a:path w="136525" h="979170">
                  <a:moveTo>
                    <a:pt x="118871" y="645413"/>
                  </a:moveTo>
                  <a:lnTo>
                    <a:pt x="118109" y="644651"/>
                  </a:lnTo>
                  <a:lnTo>
                    <a:pt x="118300" y="645032"/>
                  </a:lnTo>
                  <a:lnTo>
                    <a:pt x="118871" y="645413"/>
                  </a:lnTo>
                  <a:close/>
                </a:path>
                <a:path w="136525" h="979170">
                  <a:moveTo>
                    <a:pt x="118871" y="646175"/>
                  </a:moveTo>
                  <a:lnTo>
                    <a:pt x="118871" y="645413"/>
                  </a:lnTo>
                  <a:lnTo>
                    <a:pt x="118300" y="645032"/>
                  </a:lnTo>
                  <a:lnTo>
                    <a:pt x="118871" y="646175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679945" y="3673855"/>
            <a:ext cx="11220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PHP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calls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17001" y="4457191"/>
            <a:ext cx="2334260" cy="19583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custom </a:t>
            </a:r>
            <a:r>
              <a:rPr sz="2000" spc="-20" dirty="0">
                <a:latin typeface="Arial"/>
                <a:cs typeface="Arial"/>
              </a:rPr>
              <a:t>Web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page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Arial"/>
              <a:cs typeface="Arial"/>
            </a:endParaRPr>
          </a:p>
          <a:p>
            <a:pPr marL="41275" marR="5080" algn="just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Resulting </a:t>
            </a:r>
            <a:r>
              <a:rPr sz="2000" spc="-20" dirty="0">
                <a:latin typeface="Arial"/>
                <a:cs typeface="Arial"/>
              </a:rPr>
              <a:t>Web </a:t>
            </a:r>
            <a:r>
              <a:rPr sz="2000" spc="-10" dirty="0">
                <a:latin typeface="Arial"/>
                <a:cs typeface="Arial"/>
              </a:rPr>
              <a:t>page  </a:t>
            </a:r>
            <a:r>
              <a:rPr sz="2000" spc="-5" dirty="0">
                <a:latin typeface="Arial"/>
                <a:cs typeface="Arial"/>
              </a:rPr>
              <a:t>(for </a:t>
            </a:r>
            <a:r>
              <a:rPr sz="2000" spc="-10" dirty="0">
                <a:latin typeface="Arial"/>
                <a:cs typeface="Arial"/>
              </a:rPr>
              <a:t>inputs </a:t>
            </a:r>
            <a:r>
              <a:rPr sz="2000" spc="-5" dirty="0">
                <a:latin typeface="Arial"/>
                <a:cs typeface="Arial"/>
              </a:rPr>
              <a:t>“Barbara”  and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“32”)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57200" y="6331458"/>
            <a:ext cx="9144000" cy="984250"/>
            <a:chOff x="457200" y="6331458"/>
            <a:chExt cx="9144000" cy="984250"/>
          </a:xfrm>
        </p:grpSpPr>
        <p:sp>
          <p:nvSpPr>
            <p:cNvPr id="28" name="object 28"/>
            <p:cNvSpPr/>
            <p:nvPr/>
          </p:nvSpPr>
          <p:spPr>
            <a:xfrm>
              <a:off x="457200" y="6331458"/>
              <a:ext cx="9144000" cy="984250"/>
            </a:xfrm>
            <a:custGeom>
              <a:avLst/>
              <a:gdLst/>
              <a:ahLst/>
              <a:cxnLst/>
              <a:rect l="l" t="t" r="r" b="b"/>
              <a:pathLst>
                <a:path w="9144000" h="984250">
                  <a:moveTo>
                    <a:pt x="9144000" y="98374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83742"/>
                  </a:lnTo>
                  <a:lnTo>
                    <a:pt x="9144000" y="98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8005" y="6332220"/>
              <a:ext cx="2914649" cy="45948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813047" y="6332220"/>
              <a:ext cx="127000" cy="307340"/>
            </a:xfrm>
            <a:custGeom>
              <a:avLst/>
              <a:gdLst/>
              <a:ahLst/>
              <a:cxnLst/>
              <a:rect l="l" t="t" r="r" b="b"/>
              <a:pathLst>
                <a:path w="127000" h="307340">
                  <a:moveTo>
                    <a:pt x="19049" y="275335"/>
                  </a:moveTo>
                  <a:lnTo>
                    <a:pt x="19049" y="0"/>
                  </a:lnTo>
                  <a:lnTo>
                    <a:pt x="0" y="0"/>
                  </a:lnTo>
                  <a:lnTo>
                    <a:pt x="0" y="280415"/>
                  </a:lnTo>
                  <a:lnTo>
                    <a:pt x="761" y="281177"/>
                  </a:lnTo>
                  <a:lnTo>
                    <a:pt x="761" y="283463"/>
                  </a:lnTo>
                  <a:lnTo>
                    <a:pt x="1523" y="284225"/>
                  </a:lnTo>
                  <a:lnTo>
                    <a:pt x="1523" y="284987"/>
                  </a:lnTo>
                  <a:lnTo>
                    <a:pt x="2285" y="284987"/>
                  </a:lnTo>
                  <a:lnTo>
                    <a:pt x="2285" y="285749"/>
                  </a:lnTo>
                  <a:lnTo>
                    <a:pt x="6095" y="289559"/>
                  </a:lnTo>
                  <a:lnTo>
                    <a:pt x="6857" y="289559"/>
                  </a:lnTo>
                  <a:lnTo>
                    <a:pt x="9143" y="291845"/>
                  </a:lnTo>
                  <a:lnTo>
                    <a:pt x="9905" y="291845"/>
                  </a:lnTo>
                  <a:lnTo>
                    <a:pt x="10667" y="292607"/>
                  </a:lnTo>
                  <a:lnTo>
                    <a:pt x="15239" y="294131"/>
                  </a:lnTo>
                  <a:lnTo>
                    <a:pt x="17525" y="294760"/>
                  </a:lnTo>
                  <a:lnTo>
                    <a:pt x="17525" y="274319"/>
                  </a:lnTo>
                  <a:lnTo>
                    <a:pt x="19049" y="275335"/>
                  </a:lnTo>
                  <a:close/>
                </a:path>
                <a:path w="127000" h="307340">
                  <a:moveTo>
                    <a:pt x="19049" y="275335"/>
                  </a:moveTo>
                  <a:lnTo>
                    <a:pt x="17525" y="274319"/>
                  </a:lnTo>
                  <a:lnTo>
                    <a:pt x="18287" y="275081"/>
                  </a:lnTo>
                  <a:lnTo>
                    <a:pt x="19049" y="275335"/>
                  </a:lnTo>
                  <a:close/>
                </a:path>
                <a:path w="127000" h="307340">
                  <a:moveTo>
                    <a:pt x="19049" y="295179"/>
                  </a:moveTo>
                  <a:lnTo>
                    <a:pt x="19049" y="277367"/>
                  </a:lnTo>
                  <a:lnTo>
                    <a:pt x="18287" y="275081"/>
                  </a:lnTo>
                  <a:lnTo>
                    <a:pt x="17525" y="274319"/>
                  </a:lnTo>
                  <a:lnTo>
                    <a:pt x="17525" y="294760"/>
                  </a:lnTo>
                  <a:lnTo>
                    <a:pt x="19049" y="295179"/>
                  </a:lnTo>
                  <a:close/>
                </a:path>
                <a:path w="127000" h="307340">
                  <a:moveTo>
                    <a:pt x="19811" y="275843"/>
                  </a:moveTo>
                  <a:lnTo>
                    <a:pt x="19049" y="275335"/>
                  </a:lnTo>
                  <a:lnTo>
                    <a:pt x="18287" y="275081"/>
                  </a:lnTo>
                  <a:lnTo>
                    <a:pt x="19811" y="275843"/>
                  </a:lnTo>
                  <a:close/>
                </a:path>
                <a:path w="127000" h="307340">
                  <a:moveTo>
                    <a:pt x="19811" y="295388"/>
                  </a:moveTo>
                  <a:lnTo>
                    <a:pt x="19811" y="275843"/>
                  </a:lnTo>
                  <a:lnTo>
                    <a:pt x="18287" y="275081"/>
                  </a:lnTo>
                  <a:lnTo>
                    <a:pt x="19049" y="275843"/>
                  </a:lnTo>
                  <a:lnTo>
                    <a:pt x="19049" y="295179"/>
                  </a:lnTo>
                  <a:lnTo>
                    <a:pt x="19811" y="295388"/>
                  </a:lnTo>
                  <a:close/>
                </a:path>
                <a:path w="127000" h="307340">
                  <a:moveTo>
                    <a:pt x="19049" y="277367"/>
                  </a:moveTo>
                  <a:lnTo>
                    <a:pt x="19049" y="275843"/>
                  </a:lnTo>
                  <a:lnTo>
                    <a:pt x="18287" y="275081"/>
                  </a:lnTo>
                  <a:lnTo>
                    <a:pt x="19049" y="277367"/>
                  </a:lnTo>
                  <a:close/>
                </a:path>
                <a:path w="127000" h="307340">
                  <a:moveTo>
                    <a:pt x="126491" y="307085"/>
                  </a:moveTo>
                  <a:lnTo>
                    <a:pt x="126491" y="288035"/>
                  </a:lnTo>
                  <a:lnTo>
                    <a:pt x="114299" y="288000"/>
                  </a:lnTo>
                  <a:lnTo>
                    <a:pt x="91809" y="286962"/>
                  </a:lnTo>
                  <a:lnTo>
                    <a:pt x="68451" y="285564"/>
                  </a:lnTo>
                  <a:lnTo>
                    <a:pt x="45347" y="282544"/>
                  </a:lnTo>
                  <a:lnTo>
                    <a:pt x="22859" y="276605"/>
                  </a:lnTo>
                  <a:lnTo>
                    <a:pt x="19049" y="275335"/>
                  </a:lnTo>
                  <a:lnTo>
                    <a:pt x="19811" y="275843"/>
                  </a:lnTo>
                  <a:lnTo>
                    <a:pt x="64212" y="304271"/>
                  </a:lnTo>
                  <a:lnTo>
                    <a:pt x="114299" y="307085"/>
                  </a:lnTo>
                  <a:lnTo>
                    <a:pt x="126491" y="307085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Dynamic Pages </a:t>
            </a:r>
            <a:r>
              <a:rPr dirty="0"/>
              <a:t>&amp; Web </a:t>
            </a:r>
            <a:r>
              <a:rPr spc="-5" dirty="0"/>
              <a:t>Applications</a:t>
            </a:r>
            <a:r>
              <a:rPr spc="-130" dirty="0"/>
              <a:t> </a:t>
            </a:r>
            <a:r>
              <a:rPr spc="-5" dirty="0"/>
              <a:t>(3)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838705"/>
            <a:ext cx="9144000" cy="4493895"/>
            <a:chOff x="457200" y="1838705"/>
            <a:chExt cx="9144000" cy="44938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18511" y="1866085"/>
              <a:ext cx="3600091" cy="5140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9622" y="2424361"/>
              <a:ext cx="3333418" cy="9703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95700" y="1838705"/>
              <a:ext cx="243840" cy="1556385"/>
            </a:xfrm>
            <a:custGeom>
              <a:avLst/>
              <a:gdLst/>
              <a:ahLst/>
              <a:cxnLst/>
              <a:rect l="l" t="t" r="r" b="b"/>
              <a:pathLst>
                <a:path w="243839" h="1556385">
                  <a:moveTo>
                    <a:pt x="136398" y="1387602"/>
                  </a:moveTo>
                  <a:lnTo>
                    <a:pt x="135636" y="1386840"/>
                  </a:lnTo>
                  <a:lnTo>
                    <a:pt x="135636" y="1386078"/>
                  </a:lnTo>
                  <a:lnTo>
                    <a:pt x="134874" y="1385316"/>
                  </a:lnTo>
                  <a:lnTo>
                    <a:pt x="134874" y="1384554"/>
                  </a:lnTo>
                  <a:lnTo>
                    <a:pt x="134112" y="1383792"/>
                  </a:lnTo>
                  <a:lnTo>
                    <a:pt x="134112" y="1383030"/>
                  </a:lnTo>
                  <a:lnTo>
                    <a:pt x="133350" y="1382268"/>
                  </a:lnTo>
                  <a:lnTo>
                    <a:pt x="132588" y="1382268"/>
                  </a:lnTo>
                  <a:lnTo>
                    <a:pt x="132588" y="1381506"/>
                  </a:lnTo>
                  <a:lnTo>
                    <a:pt x="131826" y="1381506"/>
                  </a:lnTo>
                  <a:lnTo>
                    <a:pt x="131064" y="1379982"/>
                  </a:lnTo>
                  <a:lnTo>
                    <a:pt x="130302" y="1379982"/>
                  </a:lnTo>
                  <a:lnTo>
                    <a:pt x="130302" y="1379220"/>
                  </a:lnTo>
                  <a:lnTo>
                    <a:pt x="129540" y="1379220"/>
                  </a:lnTo>
                  <a:lnTo>
                    <a:pt x="126492" y="1376934"/>
                  </a:lnTo>
                  <a:lnTo>
                    <a:pt x="125730" y="1376934"/>
                  </a:lnTo>
                  <a:lnTo>
                    <a:pt x="118237" y="1373479"/>
                  </a:lnTo>
                  <a:lnTo>
                    <a:pt x="118110" y="1373454"/>
                  </a:lnTo>
                  <a:lnTo>
                    <a:pt x="118110" y="1393698"/>
                  </a:lnTo>
                  <a:lnTo>
                    <a:pt x="117894" y="1393634"/>
                  </a:lnTo>
                  <a:lnTo>
                    <a:pt x="117652" y="1393532"/>
                  </a:lnTo>
                  <a:lnTo>
                    <a:pt x="117894" y="1393621"/>
                  </a:lnTo>
                  <a:lnTo>
                    <a:pt x="118110" y="1393698"/>
                  </a:lnTo>
                  <a:lnTo>
                    <a:pt x="118110" y="1373454"/>
                  </a:lnTo>
                  <a:lnTo>
                    <a:pt x="111074" y="1371346"/>
                  </a:lnTo>
                  <a:lnTo>
                    <a:pt x="116586" y="1369936"/>
                  </a:lnTo>
                  <a:lnTo>
                    <a:pt x="116586" y="1350264"/>
                  </a:lnTo>
                  <a:lnTo>
                    <a:pt x="116586" y="1350010"/>
                  </a:lnTo>
                  <a:lnTo>
                    <a:pt x="113538" y="1351026"/>
                  </a:lnTo>
                  <a:lnTo>
                    <a:pt x="91973" y="1356271"/>
                  </a:lnTo>
                  <a:lnTo>
                    <a:pt x="67894" y="1359471"/>
                  </a:lnTo>
                  <a:lnTo>
                    <a:pt x="43586" y="1361122"/>
                  </a:lnTo>
                  <a:lnTo>
                    <a:pt x="22098" y="1361681"/>
                  </a:lnTo>
                  <a:lnTo>
                    <a:pt x="9906" y="1361694"/>
                  </a:lnTo>
                  <a:lnTo>
                    <a:pt x="4572" y="1362456"/>
                  </a:lnTo>
                  <a:lnTo>
                    <a:pt x="0" y="1366266"/>
                  </a:lnTo>
                  <a:lnTo>
                    <a:pt x="0" y="1376934"/>
                  </a:lnTo>
                  <a:lnTo>
                    <a:pt x="4572" y="1380744"/>
                  </a:lnTo>
                  <a:lnTo>
                    <a:pt x="9906" y="1380744"/>
                  </a:lnTo>
                  <a:lnTo>
                    <a:pt x="22098" y="1381506"/>
                  </a:lnTo>
                  <a:lnTo>
                    <a:pt x="68656" y="1383804"/>
                  </a:lnTo>
                  <a:lnTo>
                    <a:pt x="114300" y="1392174"/>
                  </a:lnTo>
                  <a:lnTo>
                    <a:pt x="117348" y="1393520"/>
                  </a:lnTo>
                  <a:lnTo>
                    <a:pt x="117348" y="1556016"/>
                  </a:lnTo>
                  <a:lnTo>
                    <a:pt x="118110" y="1556016"/>
                  </a:lnTo>
                  <a:lnTo>
                    <a:pt x="118872" y="1556016"/>
                  </a:lnTo>
                  <a:lnTo>
                    <a:pt x="119634" y="1556016"/>
                  </a:lnTo>
                  <a:lnTo>
                    <a:pt x="136398" y="1556016"/>
                  </a:lnTo>
                  <a:lnTo>
                    <a:pt x="136398" y="1387602"/>
                  </a:lnTo>
                  <a:close/>
                </a:path>
                <a:path w="243839" h="1556385">
                  <a:moveTo>
                    <a:pt x="243840" y="0"/>
                  </a:moveTo>
                  <a:lnTo>
                    <a:pt x="220218" y="0"/>
                  </a:lnTo>
                  <a:lnTo>
                    <a:pt x="207403" y="939"/>
                  </a:lnTo>
                  <a:lnTo>
                    <a:pt x="194132" y="1727"/>
                  </a:lnTo>
                  <a:lnTo>
                    <a:pt x="180936" y="2794"/>
                  </a:lnTo>
                  <a:lnTo>
                    <a:pt x="168402" y="4572"/>
                  </a:lnTo>
                  <a:lnTo>
                    <a:pt x="160020" y="6096"/>
                  </a:lnTo>
                  <a:lnTo>
                    <a:pt x="151638" y="6858"/>
                  </a:lnTo>
                  <a:lnTo>
                    <a:pt x="144780" y="9144"/>
                  </a:lnTo>
                  <a:lnTo>
                    <a:pt x="138684" y="10668"/>
                  </a:lnTo>
                  <a:lnTo>
                    <a:pt x="133350" y="12192"/>
                  </a:lnTo>
                  <a:lnTo>
                    <a:pt x="128016" y="14478"/>
                  </a:lnTo>
                  <a:lnTo>
                    <a:pt x="127254" y="15240"/>
                  </a:lnTo>
                  <a:lnTo>
                    <a:pt x="124206" y="16764"/>
                  </a:lnTo>
                  <a:lnTo>
                    <a:pt x="119634" y="21336"/>
                  </a:lnTo>
                  <a:lnTo>
                    <a:pt x="119634" y="22098"/>
                  </a:lnTo>
                  <a:lnTo>
                    <a:pt x="118872" y="22098"/>
                  </a:lnTo>
                  <a:lnTo>
                    <a:pt x="118872" y="22860"/>
                  </a:lnTo>
                  <a:lnTo>
                    <a:pt x="118110" y="23622"/>
                  </a:lnTo>
                  <a:lnTo>
                    <a:pt x="118110" y="25908"/>
                  </a:lnTo>
                  <a:lnTo>
                    <a:pt x="118110" y="1348740"/>
                  </a:lnTo>
                  <a:lnTo>
                    <a:pt x="118110" y="1349502"/>
                  </a:lnTo>
                  <a:lnTo>
                    <a:pt x="117881" y="1349616"/>
                  </a:lnTo>
                  <a:lnTo>
                    <a:pt x="118110" y="1349502"/>
                  </a:lnTo>
                  <a:lnTo>
                    <a:pt x="118110" y="1348752"/>
                  </a:lnTo>
                  <a:lnTo>
                    <a:pt x="117652" y="1349654"/>
                  </a:lnTo>
                  <a:lnTo>
                    <a:pt x="118110" y="1348740"/>
                  </a:lnTo>
                  <a:lnTo>
                    <a:pt x="118110" y="25908"/>
                  </a:lnTo>
                  <a:lnTo>
                    <a:pt x="117348" y="26670"/>
                  </a:lnTo>
                  <a:lnTo>
                    <a:pt x="117348" y="576846"/>
                  </a:lnTo>
                  <a:lnTo>
                    <a:pt x="117348" y="1349502"/>
                  </a:lnTo>
                  <a:lnTo>
                    <a:pt x="116967" y="1349883"/>
                  </a:lnTo>
                  <a:lnTo>
                    <a:pt x="116967" y="1350073"/>
                  </a:lnTo>
                  <a:lnTo>
                    <a:pt x="116967" y="1369834"/>
                  </a:lnTo>
                  <a:lnTo>
                    <a:pt x="117348" y="1369733"/>
                  </a:lnTo>
                  <a:lnTo>
                    <a:pt x="118872" y="1369339"/>
                  </a:lnTo>
                  <a:lnTo>
                    <a:pt x="121920" y="1368552"/>
                  </a:lnTo>
                  <a:lnTo>
                    <a:pt x="125730" y="1366266"/>
                  </a:lnTo>
                  <a:lnTo>
                    <a:pt x="126492" y="1366266"/>
                  </a:lnTo>
                  <a:lnTo>
                    <a:pt x="127254" y="1365504"/>
                  </a:lnTo>
                  <a:lnTo>
                    <a:pt x="129540" y="1363980"/>
                  </a:lnTo>
                  <a:lnTo>
                    <a:pt x="130302" y="1363980"/>
                  </a:lnTo>
                  <a:lnTo>
                    <a:pt x="130302" y="1363218"/>
                  </a:lnTo>
                  <a:lnTo>
                    <a:pt x="131064" y="1363218"/>
                  </a:lnTo>
                  <a:lnTo>
                    <a:pt x="132588" y="1361694"/>
                  </a:lnTo>
                  <a:lnTo>
                    <a:pt x="132588" y="1360932"/>
                  </a:lnTo>
                  <a:lnTo>
                    <a:pt x="133350" y="1360932"/>
                  </a:lnTo>
                  <a:lnTo>
                    <a:pt x="134112" y="1360170"/>
                  </a:lnTo>
                  <a:lnTo>
                    <a:pt x="134112" y="1359408"/>
                  </a:lnTo>
                  <a:lnTo>
                    <a:pt x="134874" y="1358646"/>
                  </a:lnTo>
                  <a:lnTo>
                    <a:pt x="134874" y="1357884"/>
                  </a:lnTo>
                  <a:lnTo>
                    <a:pt x="135636" y="1357122"/>
                  </a:lnTo>
                  <a:lnTo>
                    <a:pt x="135636" y="1356360"/>
                  </a:lnTo>
                  <a:lnTo>
                    <a:pt x="136398" y="1355598"/>
                  </a:lnTo>
                  <a:lnTo>
                    <a:pt x="136398" y="576846"/>
                  </a:lnTo>
                  <a:lnTo>
                    <a:pt x="136398" y="31699"/>
                  </a:lnTo>
                  <a:lnTo>
                    <a:pt x="137160" y="31394"/>
                  </a:lnTo>
                  <a:lnTo>
                    <a:pt x="139446" y="30480"/>
                  </a:lnTo>
                  <a:lnTo>
                    <a:pt x="160909" y="24892"/>
                  </a:lnTo>
                  <a:lnTo>
                    <a:pt x="185331" y="21551"/>
                  </a:lnTo>
                  <a:lnTo>
                    <a:pt x="210045" y="19812"/>
                  </a:lnTo>
                  <a:lnTo>
                    <a:pt x="232410" y="19050"/>
                  </a:lnTo>
                  <a:lnTo>
                    <a:pt x="243840" y="19050"/>
                  </a:lnTo>
                  <a:lnTo>
                    <a:pt x="24384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6284" y="3394709"/>
              <a:ext cx="5102352" cy="19583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3047" y="4373879"/>
              <a:ext cx="126491" cy="2080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836670" y="4753355"/>
              <a:ext cx="121920" cy="600075"/>
            </a:xfrm>
            <a:custGeom>
              <a:avLst/>
              <a:gdLst/>
              <a:ahLst/>
              <a:cxnLst/>
              <a:rect l="l" t="t" r="r" b="b"/>
              <a:pathLst>
                <a:path w="121920" h="600075">
                  <a:moveTo>
                    <a:pt x="121920" y="19050"/>
                  </a:moveTo>
                  <a:lnTo>
                    <a:pt x="121920" y="0"/>
                  </a:lnTo>
                  <a:lnTo>
                    <a:pt x="110490" y="0"/>
                  </a:lnTo>
                  <a:lnTo>
                    <a:pt x="62122" y="2705"/>
                  </a:lnTo>
                  <a:lnTo>
                    <a:pt x="15240" y="12192"/>
                  </a:lnTo>
                  <a:lnTo>
                    <a:pt x="10668" y="13716"/>
                  </a:lnTo>
                  <a:lnTo>
                    <a:pt x="10668" y="14478"/>
                  </a:lnTo>
                  <a:lnTo>
                    <a:pt x="9906" y="14478"/>
                  </a:lnTo>
                  <a:lnTo>
                    <a:pt x="6858" y="16764"/>
                  </a:lnTo>
                  <a:lnTo>
                    <a:pt x="6096" y="16764"/>
                  </a:lnTo>
                  <a:lnTo>
                    <a:pt x="5334" y="17526"/>
                  </a:lnTo>
                  <a:lnTo>
                    <a:pt x="5334" y="18288"/>
                  </a:lnTo>
                  <a:lnTo>
                    <a:pt x="3048" y="19812"/>
                  </a:lnTo>
                  <a:lnTo>
                    <a:pt x="2286" y="20574"/>
                  </a:lnTo>
                  <a:lnTo>
                    <a:pt x="2286" y="21336"/>
                  </a:lnTo>
                  <a:lnTo>
                    <a:pt x="1524" y="22098"/>
                  </a:lnTo>
                  <a:lnTo>
                    <a:pt x="1524" y="23622"/>
                  </a:lnTo>
                  <a:lnTo>
                    <a:pt x="762" y="24384"/>
                  </a:lnTo>
                  <a:lnTo>
                    <a:pt x="762" y="25908"/>
                  </a:lnTo>
                  <a:lnTo>
                    <a:pt x="0" y="26670"/>
                  </a:lnTo>
                  <a:lnTo>
                    <a:pt x="0" y="599694"/>
                  </a:lnTo>
                  <a:lnTo>
                    <a:pt x="17526" y="599694"/>
                  </a:lnTo>
                  <a:lnTo>
                    <a:pt x="17526" y="32766"/>
                  </a:lnTo>
                  <a:lnTo>
                    <a:pt x="18288" y="31623"/>
                  </a:lnTo>
                  <a:lnTo>
                    <a:pt x="18288" y="31242"/>
                  </a:lnTo>
                  <a:lnTo>
                    <a:pt x="19050" y="28956"/>
                  </a:lnTo>
                  <a:lnTo>
                    <a:pt x="19050" y="31242"/>
                  </a:lnTo>
                  <a:lnTo>
                    <a:pt x="19812" y="30480"/>
                  </a:lnTo>
                  <a:lnTo>
                    <a:pt x="19812" y="30734"/>
                  </a:lnTo>
                  <a:lnTo>
                    <a:pt x="21336" y="29718"/>
                  </a:lnTo>
                  <a:lnTo>
                    <a:pt x="42474" y="24625"/>
                  </a:lnTo>
                  <a:lnTo>
                    <a:pt x="65455" y="21516"/>
                  </a:lnTo>
                  <a:lnTo>
                    <a:pt x="88665" y="19841"/>
                  </a:lnTo>
                  <a:lnTo>
                    <a:pt x="110490" y="19050"/>
                  </a:lnTo>
                  <a:lnTo>
                    <a:pt x="121920" y="19050"/>
                  </a:lnTo>
                  <a:close/>
                </a:path>
                <a:path w="121920" h="600075">
                  <a:moveTo>
                    <a:pt x="19050" y="31242"/>
                  </a:moveTo>
                  <a:lnTo>
                    <a:pt x="19050" y="30480"/>
                  </a:lnTo>
                  <a:lnTo>
                    <a:pt x="17526" y="32766"/>
                  </a:lnTo>
                  <a:lnTo>
                    <a:pt x="19050" y="31242"/>
                  </a:lnTo>
                  <a:close/>
                </a:path>
                <a:path w="121920" h="600075">
                  <a:moveTo>
                    <a:pt x="19050" y="599694"/>
                  </a:moveTo>
                  <a:lnTo>
                    <a:pt x="19050" y="31242"/>
                  </a:lnTo>
                  <a:lnTo>
                    <a:pt x="17526" y="32766"/>
                  </a:lnTo>
                  <a:lnTo>
                    <a:pt x="17526" y="599694"/>
                  </a:lnTo>
                  <a:lnTo>
                    <a:pt x="19050" y="599694"/>
                  </a:lnTo>
                  <a:close/>
                </a:path>
                <a:path w="121920" h="600075">
                  <a:moveTo>
                    <a:pt x="19050" y="30480"/>
                  </a:moveTo>
                  <a:lnTo>
                    <a:pt x="19050" y="28956"/>
                  </a:lnTo>
                  <a:lnTo>
                    <a:pt x="18288" y="31242"/>
                  </a:lnTo>
                  <a:lnTo>
                    <a:pt x="19050" y="30480"/>
                  </a:lnTo>
                  <a:close/>
                </a:path>
                <a:path w="121920" h="600075">
                  <a:moveTo>
                    <a:pt x="19050" y="30480"/>
                  </a:moveTo>
                  <a:lnTo>
                    <a:pt x="18288" y="31242"/>
                  </a:lnTo>
                  <a:lnTo>
                    <a:pt x="18288" y="31623"/>
                  </a:lnTo>
                  <a:lnTo>
                    <a:pt x="19050" y="30480"/>
                  </a:lnTo>
                  <a:close/>
                </a:path>
                <a:path w="121920" h="600075">
                  <a:moveTo>
                    <a:pt x="19812" y="30734"/>
                  </a:moveTo>
                  <a:lnTo>
                    <a:pt x="19812" y="30480"/>
                  </a:lnTo>
                  <a:lnTo>
                    <a:pt x="19050" y="31242"/>
                  </a:lnTo>
                  <a:lnTo>
                    <a:pt x="19812" y="3073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6284" y="5353050"/>
              <a:ext cx="5102352" cy="97917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364996" y="2685542"/>
            <a:ext cx="225298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JavaScript program  produces result  </a:t>
            </a:r>
            <a:r>
              <a:rPr sz="2000" spc="-5" dirty="0">
                <a:latin typeface="Arial"/>
                <a:cs typeface="Arial"/>
              </a:rPr>
              <a:t>page in the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browser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74134" y="5114035"/>
            <a:ext cx="232346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First page with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form,  gets input and calls  </a:t>
            </a:r>
            <a:r>
              <a:rPr sz="2000" spc="-10" dirty="0">
                <a:latin typeface="Arial"/>
                <a:cs typeface="Arial"/>
              </a:rPr>
              <a:t>program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above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724655" y="5353050"/>
            <a:ext cx="809625" cy="1124585"/>
            <a:chOff x="3724655" y="5353050"/>
            <a:chExt cx="809625" cy="1124585"/>
          </a:xfrm>
        </p:grpSpPr>
        <p:sp>
          <p:nvSpPr>
            <p:cNvPr id="15" name="object 15"/>
            <p:cNvSpPr/>
            <p:nvPr/>
          </p:nvSpPr>
          <p:spPr>
            <a:xfrm>
              <a:off x="3724655" y="5353050"/>
              <a:ext cx="131445" cy="979169"/>
            </a:xfrm>
            <a:custGeom>
              <a:avLst/>
              <a:gdLst/>
              <a:ahLst/>
              <a:cxnLst/>
              <a:rect l="l" t="t" r="r" b="b"/>
              <a:pathLst>
                <a:path w="131445" h="979170">
                  <a:moveTo>
                    <a:pt x="106207" y="260048"/>
                  </a:moveTo>
                  <a:lnTo>
                    <a:pt x="97802" y="257463"/>
                  </a:lnTo>
                  <a:lnTo>
                    <a:pt x="71723" y="253517"/>
                  </a:lnTo>
                  <a:lnTo>
                    <a:pt x="45215" y="251590"/>
                  </a:lnTo>
                  <a:lnTo>
                    <a:pt x="21336" y="250697"/>
                  </a:lnTo>
                  <a:lnTo>
                    <a:pt x="4572" y="250697"/>
                  </a:lnTo>
                  <a:lnTo>
                    <a:pt x="0" y="254507"/>
                  </a:lnTo>
                  <a:lnTo>
                    <a:pt x="0" y="265175"/>
                  </a:lnTo>
                  <a:lnTo>
                    <a:pt x="4572" y="269747"/>
                  </a:lnTo>
                  <a:lnTo>
                    <a:pt x="21336" y="269747"/>
                  </a:lnTo>
                  <a:lnTo>
                    <a:pt x="45494" y="268703"/>
                  </a:lnTo>
                  <a:lnTo>
                    <a:pt x="69361" y="266728"/>
                  </a:lnTo>
                  <a:lnTo>
                    <a:pt x="93027" y="263215"/>
                  </a:lnTo>
                  <a:lnTo>
                    <a:pt x="106207" y="260048"/>
                  </a:lnTo>
                  <a:close/>
                </a:path>
                <a:path w="131445" h="979170">
                  <a:moveTo>
                    <a:pt x="112776" y="238505"/>
                  </a:moveTo>
                  <a:lnTo>
                    <a:pt x="65112" y="248126"/>
                  </a:lnTo>
                  <a:lnTo>
                    <a:pt x="20574" y="250697"/>
                  </a:lnTo>
                  <a:lnTo>
                    <a:pt x="21336" y="250697"/>
                  </a:lnTo>
                  <a:lnTo>
                    <a:pt x="45494" y="251611"/>
                  </a:lnTo>
                  <a:lnTo>
                    <a:pt x="71723" y="253517"/>
                  </a:lnTo>
                  <a:lnTo>
                    <a:pt x="97802" y="257463"/>
                  </a:lnTo>
                  <a:lnTo>
                    <a:pt x="106207" y="260048"/>
                  </a:lnTo>
                  <a:lnTo>
                    <a:pt x="112014" y="258654"/>
                  </a:lnTo>
                  <a:lnTo>
                    <a:pt x="112014" y="240791"/>
                  </a:lnTo>
                  <a:lnTo>
                    <a:pt x="112776" y="238505"/>
                  </a:lnTo>
                  <a:close/>
                </a:path>
                <a:path w="131445" h="979170">
                  <a:moveTo>
                    <a:pt x="131064" y="979170"/>
                  </a:moveTo>
                  <a:lnTo>
                    <a:pt x="131064" y="275081"/>
                  </a:lnTo>
                  <a:lnTo>
                    <a:pt x="130302" y="274319"/>
                  </a:lnTo>
                  <a:lnTo>
                    <a:pt x="130302" y="273557"/>
                  </a:lnTo>
                  <a:lnTo>
                    <a:pt x="129540" y="272795"/>
                  </a:lnTo>
                  <a:lnTo>
                    <a:pt x="129540" y="272033"/>
                  </a:lnTo>
                  <a:lnTo>
                    <a:pt x="128016" y="270509"/>
                  </a:lnTo>
                  <a:lnTo>
                    <a:pt x="126492" y="268223"/>
                  </a:lnTo>
                  <a:lnTo>
                    <a:pt x="125730" y="267461"/>
                  </a:lnTo>
                  <a:lnTo>
                    <a:pt x="124968" y="267461"/>
                  </a:lnTo>
                  <a:lnTo>
                    <a:pt x="124968" y="266699"/>
                  </a:lnTo>
                  <a:lnTo>
                    <a:pt x="120396" y="264413"/>
                  </a:lnTo>
                  <a:lnTo>
                    <a:pt x="106207" y="260048"/>
                  </a:lnTo>
                  <a:lnTo>
                    <a:pt x="93024" y="263215"/>
                  </a:lnTo>
                  <a:lnTo>
                    <a:pt x="69361" y="266728"/>
                  </a:lnTo>
                  <a:lnTo>
                    <a:pt x="45494" y="268703"/>
                  </a:lnTo>
                  <a:lnTo>
                    <a:pt x="21336" y="269747"/>
                  </a:lnTo>
                  <a:lnTo>
                    <a:pt x="20574" y="269747"/>
                  </a:lnTo>
                  <a:lnTo>
                    <a:pt x="41833" y="270570"/>
                  </a:lnTo>
                  <a:lnTo>
                    <a:pt x="67679" y="272281"/>
                  </a:lnTo>
                  <a:lnTo>
                    <a:pt x="93027" y="275774"/>
                  </a:lnTo>
                  <a:lnTo>
                    <a:pt x="112014" y="281702"/>
                  </a:lnTo>
                  <a:lnTo>
                    <a:pt x="112014" y="278891"/>
                  </a:lnTo>
                  <a:lnTo>
                    <a:pt x="112776" y="281939"/>
                  </a:lnTo>
                  <a:lnTo>
                    <a:pt x="112776" y="280415"/>
                  </a:lnTo>
                  <a:lnTo>
                    <a:pt x="113538" y="281939"/>
                  </a:lnTo>
                  <a:lnTo>
                    <a:pt x="114300" y="282701"/>
                  </a:lnTo>
                  <a:lnTo>
                    <a:pt x="114300" y="979170"/>
                  </a:lnTo>
                  <a:lnTo>
                    <a:pt x="131064" y="979170"/>
                  </a:lnTo>
                  <a:close/>
                </a:path>
                <a:path w="131445" h="979170">
                  <a:moveTo>
                    <a:pt x="114300" y="236981"/>
                  </a:moveTo>
                  <a:lnTo>
                    <a:pt x="111252" y="238505"/>
                  </a:lnTo>
                  <a:lnTo>
                    <a:pt x="112776" y="238505"/>
                  </a:lnTo>
                  <a:lnTo>
                    <a:pt x="114300" y="236981"/>
                  </a:lnTo>
                  <a:close/>
                </a:path>
                <a:path w="131445" h="979170">
                  <a:moveTo>
                    <a:pt x="131064" y="244601"/>
                  </a:moveTo>
                  <a:lnTo>
                    <a:pt x="131064" y="0"/>
                  </a:lnTo>
                  <a:lnTo>
                    <a:pt x="112014" y="0"/>
                  </a:lnTo>
                  <a:lnTo>
                    <a:pt x="112014" y="238124"/>
                  </a:lnTo>
                  <a:lnTo>
                    <a:pt x="114300" y="236981"/>
                  </a:lnTo>
                  <a:lnTo>
                    <a:pt x="114300" y="258105"/>
                  </a:lnTo>
                  <a:lnTo>
                    <a:pt x="116586" y="257555"/>
                  </a:lnTo>
                  <a:lnTo>
                    <a:pt x="120396" y="255269"/>
                  </a:lnTo>
                  <a:lnTo>
                    <a:pt x="121158" y="255269"/>
                  </a:lnTo>
                  <a:lnTo>
                    <a:pt x="121920" y="254507"/>
                  </a:lnTo>
                  <a:lnTo>
                    <a:pt x="124968" y="252983"/>
                  </a:lnTo>
                  <a:lnTo>
                    <a:pt x="124968" y="252221"/>
                  </a:lnTo>
                  <a:lnTo>
                    <a:pt x="125730" y="252221"/>
                  </a:lnTo>
                  <a:lnTo>
                    <a:pt x="128778" y="249173"/>
                  </a:lnTo>
                  <a:lnTo>
                    <a:pt x="129540" y="247649"/>
                  </a:lnTo>
                  <a:lnTo>
                    <a:pt x="129540" y="246887"/>
                  </a:lnTo>
                  <a:lnTo>
                    <a:pt x="130302" y="246125"/>
                  </a:lnTo>
                  <a:lnTo>
                    <a:pt x="130302" y="245363"/>
                  </a:lnTo>
                  <a:lnTo>
                    <a:pt x="131064" y="244601"/>
                  </a:lnTo>
                  <a:close/>
                </a:path>
                <a:path w="131445" h="979170">
                  <a:moveTo>
                    <a:pt x="112776" y="238505"/>
                  </a:moveTo>
                  <a:lnTo>
                    <a:pt x="112014" y="238505"/>
                  </a:lnTo>
                  <a:lnTo>
                    <a:pt x="112014" y="238810"/>
                  </a:lnTo>
                  <a:lnTo>
                    <a:pt x="112776" y="238505"/>
                  </a:lnTo>
                  <a:close/>
                </a:path>
                <a:path w="131445" h="979170">
                  <a:moveTo>
                    <a:pt x="114300" y="236981"/>
                  </a:moveTo>
                  <a:lnTo>
                    <a:pt x="112776" y="238505"/>
                  </a:lnTo>
                  <a:lnTo>
                    <a:pt x="112014" y="240791"/>
                  </a:lnTo>
                  <a:lnTo>
                    <a:pt x="112014" y="258654"/>
                  </a:lnTo>
                  <a:lnTo>
                    <a:pt x="112776" y="258471"/>
                  </a:lnTo>
                  <a:lnTo>
                    <a:pt x="112776" y="239267"/>
                  </a:lnTo>
                  <a:lnTo>
                    <a:pt x="114300" y="236981"/>
                  </a:lnTo>
                  <a:close/>
                </a:path>
                <a:path w="131445" h="979170">
                  <a:moveTo>
                    <a:pt x="112776" y="281939"/>
                  </a:moveTo>
                  <a:lnTo>
                    <a:pt x="112014" y="278891"/>
                  </a:lnTo>
                  <a:lnTo>
                    <a:pt x="112014" y="281702"/>
                  </a:lnTo>
                  <a:lnTo>
                    <a:pt x="112776" y="281939"/>
                  </a:lnTo>
                  <a:close/>
                </a:path>
                <a:path w="131445" h="979170">
                  <a:moveTo>
                    <a:pt x="114300" y="979170"/>
                  </a:moveTo>
                  <a:lnTo>
                    <a:pt x="114300" y="283463"/>
                  </a:lnTo>
                  <a:lnTo>
                    <a:pt x="113538" y="282320"/>
                  </a:lnTo>
                  <a:lnTo>
                    <a:pt x="112776" y="281939"/>
                  </a:lnTo>
                  <a:lnTo>
                    <a:pt x="112014" y="281702"/>
                  </a:lnTo>
                  <a:lnTo>
                    <a:pt x="112014" y="979170"/>
                  </a:lnTo>
                  <a:lnTo>
                    <a:pt x="114300" y="979170"/>
                  </a:lnTo>
                  <a:close/>
                </a:path>
                <a:path w="131445" h="979170">
                  <a:moveTo>
                    <a:pt x="114300" y="258105"/>
                  </a:moveTo>
                  <a:lnTo>
                    <a:pt x="114300" y="236981"/>
                  </a:lnTo>
                  <a:lnTo>
                    <a:pt x="112776" y="239267"/>
                  </a:lnTo>
                  <a:lnTo>
                    <a:pt x="112776" y="258471"/>
                  </a:lnTo>
                  <a:lnTo>
                    <a:pt x="114300" y="258105"/>
                  </a:lnTo>
                  <a:close/>
                </a:path>
                <a:path w="131445" h="979170">
                  <a:moveTo>
                    <a:pt x="113538" y="281939"/>
                  </a:moveTo>
                  <a:lnTo>
                    <a:pt x="112776" y="280415"/>
                  </a:lnTo>
                  <a:lnTo>
                    <a:pt x="112776" y="281177"/>
                  </a:lnTo>
                  <a:lnTo>
                    <a:pt x="113538" y="281939"/>
                  </a:lnTo>
                  <a:close/>
                </a:path>
                <a:path w="131445" h="979170">
                  <a:moveTo>
                    <a:pt x="113792" y="282447"/>
                  </a:moveTo>
                  <a:lnTo>
                    <a:pt x="113538" y="281939"/>
                  </a:lnTo>
                  <a:lnTo>
                    <a:pt x="112776" y="281177"/>
                  </a:lnTo>
                  <a:lnTo>
                    <a:pt x="113538" y="282320"/>
                  </a:lnTo>
                  <a:lnTo>
                    <a:pt x="113792" y="282447"/>
                  </a:lnTo>
                  <a:close/>
                </a:path>
                <a:path w="131445" h="979170">
                  <a:moveTo>
                    <a:pt x="113538" y="282320"/>
                  </a:moveTo>
                  <a:lnTo>
                    <a:pt x="112776" y="281177"/>
                  </a:lnTo>
                  <a:lnTo>
                    <a:pt x="112776" y="281939"/>
                  </a:lnTo>
                  <a:lnTo>
                    <a:pt x="113538" y="282320"/>
                  </a:lnTo>
                  <a:close/>
                </a:path>
                <a:path w="131445" h="979170">
                  <a:moveTo>
                    <a:pt x="114300" y="282701"/>
                  </a:moveTo>
                  <a:lnTo>
                    <a:pt x="113538" y="281939"/>
                  </a:lnTo>
                  <a:lnTo>
                    <a:pt x="113792" y="282447"/>
                  </a:lnTo>
                  <a:lnTo>
                    <a:pt x="114300" y="282701"/>
                  </a:lnTo>
                  <a:close/>
                </a:path>
                <a:path w="131445" h="979170">
                  <a:moveTo>
                    <a:pt x="114300" y="283463"/>
                  </a:moveTo>
                  <a:lnTo>
                    <a:pt x="113792" y="282447"/>
                  </a:lnTo>
                  <a:lnTo>
                    <a:pt x="113538" y="282320"/>
                  </a:lnTo>
                  <a:lnTo>
                    <a:pt x="114300" y="283463"/>
                  </a:lnTo>
                  <a:close/>
                </a:path>
                <a:path w="131445" h="979170">
                  <a:moveTo>
                    <a:pt x="114300" y="283463"/>
                  </a:moveTo>
                  <a:lnTo>
                    <a:pt x="114300" y="282701"/>
                  </a:lnTo>
                  <a:lnTo>
                    <a:pt x="113792" y="282447"/>
                  </a:lnTo>
                  <a:lnTo>
                    <a:pt x="114300" y="28346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18511" y="6366340"/>
              <a:ext cx="515568" cy="1108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36669" y="6332219"/>
              <a:ext cx="121919" cy="140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Dynamic Pages </a:t>
            </a:r>
            <a:r>
              <a:rPr dirty="0"/>
              <a:t>&amp; Web </a:t>
            </a:r>
            <a:r>
              <a:rPr spc="-5" dirty="0"/>
              <a:t>Applications</a:t>
            </a:r>
            <a:r>
              <a:rPr spc="-130" dirty="0"/>
              <a:t> </a:t>
            </a:r>
            <a:r>
              <a:rPr spc="-5"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6904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difference between server and client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programs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2623185"/>
            <a:chOff x="457200" y="2414777"/>
            <a:chExt cx="9144000" cy="2623185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7551" y="2959607"/>
              <a:ext cx="3981450" cy="20383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4658" y="2999231"/>
              <a:ext cx="3600449" cy="20383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29256" y="4581905"/>
              <a:ext cx="4724400" cy="295275"/>
            </a:xfrm>
            <a:custGeom>
              <a:avLst/>
              <a:gdLst/>
              <a:ahLst/>
              <a:cxnLst/>
              <a:rect l="l" t="t" r="r" b="b"/>
              <a:pathLst>
                <a:path w="4724400" h="295275">
                  <a:moveTo>
                    <a:pt x="400050" y="0"/>
                  </a:moveTo>
                  <a:lnTo>
                    <a:pt x="0" y="0"/>
                  </a:lnTo>
                  <a:lnTo>
                    <a:pt x="0" y="294894"/>
                  </a:lnTo>
                  <a:lnTo>
                    <a:pt x="400050" y="294894"/>
                  </a:lnTo>
                  <a:lnTo>
                    <a:pt x="400050" y="0"/>
                  </a:lnTo>
                  <a:close/>
                </a:path>
                <a:path w="4724400" h="295275">
                  <a:moveTo>
                    <a:pt x="4724400" y="0"/>
                  </a:moveTo>
                  <a:lnTo>
                    <a:pt x="4324350" y="0"/>
                  </a:lnTo>
                  <a:lnTo>
                    <a:pt x="4324350" y="294894"/>
                  </a:lnTo>
                  <a:lnTo>
                    <a:pt x="4724400" y="294894"/>
                  </a:lnTo>
                  <a:lnTo>
                    <a:pt x="4724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88796" y="4837429"/>
            <a:ext cx="3111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Server-side scripting with</a:t>
            </a:r>
            <a:r>
              <a:rPr sz="1800" spc="-12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PHP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36547" y="4865616"/>
            <a:ext cx="3619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Client-side scripting with</a:t>
            </a:r>
            <a:r>
              <a:rPr sz="1800" spc="-13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JavaScript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Dynamic Pages </a:t>
            </a:r>
            <a:r>
              <a:rPr dirty="0"/>
              <a:t>&amp; Web </a:t>
            </a:r>
            <a:r>
              <a:rPr spc="-5" dirty="0"/>
              <a:t>Applications</a:t>
            </a:r>
            <a:r>
              <a:rPr spc="-130" dirty="0"/>
              <a:t> </a:t>
            </a:r>
            <a:r>
              <a:rPr spc="-5" dirty="0"/>
              <a:t>(5)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461250" cy="296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97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Web applications use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set of technologies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work  together, e.g.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AJAX: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HTML: present information as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pages.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DOM: change parts of pages while they are viewed.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XML: let programs exchange data with the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server.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Asynchronous way to send and retrieve </a:t>
            </a:r>
            <a:r>
              <a:rPr sz="2400" dirty="0">
                <a:latin typeface="Arial"/>
                <a:cs typeface="Arial"/>
              </a:rPr>
              <a:t>XML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JavaScript 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language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bind all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together.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Dynamic Pages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&amp; Web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Applications</a:t>
            </a:r>
            <a:r>
              <a:rPr sz="36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(6)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1879346"/>
            <a:ext cx="7038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DOM (Document Object Model) tree represents  </a:t>
            </a:r>
            <a:r>
              <a:rPr sz="2400" dirty="0">
                <a:latin typeface="Arial"/>
                <a:cs typeface="Arial"/>
              </a:rPr>
              <a:t>Web </a:t>
            </a:r>
            <a:r>
              <a:rPr sz="2400" spc="-5" dirty="0">
                <a:latin typeface="Arial"/>
                <a:cs typeface="Arial"/>
              </a:rPr>
              <a:t>pages 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structure that programs 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alter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405" y="2849117"/>
            <a:ext cx="7424928" cy="36202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01AD6-79C4-4285-845C-F3E21D24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DNS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1CFAB-0DA0-406B-B9CB-534844539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3165" y="1664081"/>
            <a:ext cx="7672069" cy="25853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Moving web pages from 128.111.24.41 means that if the company moves the web server to another machine with different IP address, all programs should reflect this change.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So, a high level, readable names were introduced in order to decouple machine names from machine addresses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6597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Dynamic Pages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&amp; Web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Applications</a:t>
            </a:r>
            <a:r>
              <a:rPr sz="36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(7)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1703323"/>
            <a:ext cx="7496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XML captures document structure, not presentation like  HTML.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4415790"/>
            <a:chOff x="457200" y="2414777"/>
            <a:chExt cx="9144000" cy="441579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8889" y="2579369"/>
              <a:ext cx="5229605" cy="4251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Dynamic Pages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&amp; Web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Applications</a:t>
            </a:r>
            <a:r>
              <a:rPr sz="36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(8)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7194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Web applications use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set of technologies,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revisited: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3290570"/>
            <a:chOff x="457200" y="2414777"/>
            <a:chExt cx="9144000" cy="329057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6883" y="2819399"/>
              <a:ext cx="8105393" cy="2885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953" y="728726"/>
            <a:ext cx="1902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HTTP</a:t>
            </a:r>
            <a:r>
              <a:rPr spc="-100" dirty="0"/>
              <a:t> </a:t>
            </a:r>
            <a:r>
              <a:rPr spc="-5"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6696075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HTTP (HyperText Transfer Protocol)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request-  response protocol that runs on top of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TCP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Fetches pages from server to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339" y="3558794"/>
            <a:ext cx="13271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539" y="3558794"/>
            <a:ext cx="499364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Server usually runs on port 80  Headers are given </a:t>
            </a: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readable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ASCII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50339" y="4442714"/>
            <a:ext cx="634746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Content is described with MIME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types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Protocol has support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pipelining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requests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Protocol has support for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caching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953" y="728726"/>
            <a:ext cx="1902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HTTP</a:t>
            </a:r>
            <a:r>
              <a:rPr spc="-100" dirty="0"/>
              <a:t> </a:t>
            </a:r>
            <a:r>
              <a:rPr spc="-5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79667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HTTP uses persistent connections to improve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performance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2133" y="2231135"/>
            <a:ext cx="7914893" cy="393115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84808" y="6213600"/>
            <a:ext cx="19551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marR="5080" indent="-3048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One connection</a:t>
            </a:r>
            <a:r>
              <a:rPr sz="1800" spc="-5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for 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each</a:t>
            </a:r>
            <a:r>
              <a:rPr sz="1800" spc="-3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request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1828" y="6209029"/>
            <a:ext cx="2044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Sequential</a:t>
            </a:r>
            <a:r>
              <a:rPr sz="1800" spc="-12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requests  on one</a:t>
            </a:r>
            <a:r>
              <a:rPr sz="1800" spc="-8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connection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41133" y="6203694"/>
            <a:ext cx="1905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 marR="5080" indent="-635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Pipelined</a:t>
            </a:r>
            <a:r>
              <a:rPr sz="1800" spc="-114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requests  on one</a:t>
            </a:r>
            <a:r>
              <a:rPr sz="1800" spc="-114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connection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953" y="728726"/>
            <a:ext cx="1902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HTTP</a:t>
            </a:r>
            <a:r>
              <a:rPr spc="-100" dirty="0"/>
              <a:t> </a:t>
            </a:r>
            <a:r>
              <a:rPr spc="-5"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987550"/>
            <a:ext cx="4901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HTTP has several request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methods.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899848"/>
            <a:ext cx="9144000" cy="2453640"/>
            <a:chOff x="457200" y="2899848"/>
            <a:chExt cx="9144000" cy="2453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5049" y="2899848"/>
              <a:ext cx="4615865" cy="4948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0217" y="3269742"/>
              <a:ext cx="1461515" cy="1249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32404" y="3265169"/>
              <a:ext cx="2265045" cy="130175"/>
            </a:xfrm>
            <a:custGeom>
              <a:avLst/>
              <a:gdLst/>
              <a:ahLst/>
              <a:cxnLst/>
              <a:rect l="l" t="t" r="r" b="b"/>
              <a:pathLst>
                <a:path w="2265045" h="130175">
                  <a:moveTo>
                    <a:pt x="704088" y="115824"/>
                  </a:moveTo>
                  <a:lnTo>
                    <a:pt x="614172" y="63246"/>
                  </a:lnTo>
                  <a:lnTo>
                    <a:pt x="609600" y="60198"/>
                  </a:lnTo>
                  <a:lnTo>
                    <a:pt x="603504" y="61722"/>
                  </a:lnTo>
                  <a:lnTo>
                    <a:pt x="601218" y="66294"/>
                  </a:lnTo>
                  <a:lnTo>
                    <a:pt x="598170" y="70866"/>
                  </a:lnTo>
                  <a:lnTo>
                    <a:pt x="599694" y="76962"/>
                  </a:lnTo>
                  <a:lnTo>
                    <a:pt x="604266" y="79248"/>
                  </a:lnTo>
                  <a:lnTo>
                    <a:pt x="649325" y="105841"/>
                  </a:lnTo>
                  <a:lnTo>
                    <a:pt x="0" y="104394"/>
                  </a:lnTo>
                  <a:lnTo>
                    <a:pt x="0" y="123444"/>
                  </a:lnTo>
                  <a:lnTo>
                    <a:pt x="650379" y="124891"/>
                  </a:lnTo>
                  <a:lnTo>
                    <a:pt x="642366" y="129540"/>
                  </a:lnTo>
                  <a:lnTo>
                    <a:pt x="680466" y="129527"/>
                  </a:lnTo>
                  <a:lnTo>
                    <a:pt x="685038" y="126873"/>
                  </a:lnTo>
                  <a:lnTo>
                    <a:pt x="704088" y="115824"/>
                  </a:lnTo>
                  <a:close/>
                </a:path>
                <a:path w="2265045" h="130175">
                  <a:moveTo>
                    <a:pt x="2264664" y="4572"/>
                  </a:moveTo>
                  <a:lnTo>
                    <a:pt x="2263140" y="1524"/>
                  </a:lnTo>
                  <a:lnTo>
                    <a:pt x="2259330" y="0"/>
                  </a:lnTo>
                  <a:lnTo>
                    <a:pt x="797814" y="0"/>
                  </a:lnTo>
                  <a:lnTo>
                    <a:pt x="794004" y="1524"/>
                  </a:lnTo>
                  <a:lnTo>
                    <a:pt x="792480" y="4572"/>
                  </a:lnTo>
                  <a:lnTo>
                    <a:pt x="792480" y="129552"/>
                  </a:lnTo>
                  <a:lnTo>
                    <a:pt x="797814" y="129552"/>
                  </a:lnTo>
                  <a:lnTo>
                    <a:pt x="802386" y="129552"/>
                  </a:lnTo>
                  <a:lnTo>
                    <a:pt x="802386" y="9906"/>
                  </a:lnTo>
                  <a:lnTo>
                    <a:pt x="2254758" y="9906"/>
                  </a:lnTo>
                  <a:lnTo>
                    <a:pt x="2254758" y="129552"/>
                  </a:lnTo>
                  <a:lnTo>
                    <a:pt x="2259330" y="129552"/>
                  </a:lnTo>
                  <a:lnTo>
                    <a:pt x="2264664" y="129552"/>
                  </a:lnTo>
                  <a:lnTo>
                    <a:pt x="2264664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" y="339394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8684" y="3394710"/>
              <a:ext cx="4768596" cy="9791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0217" y="3394710"/>
              <a:ext cx="1461515" cy="2476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24884" y="3394710"/>
              <a:ext cx="1472565" cy="252729"/>
            </a:xfrm>
            <a:custGeom>
              <a:avLst/>
              <a:gdLst/>
              <a:ahLst/>
              <a:cxnLst/>
              <a:rect l="l" t="t" r="r" b="b"/>
              <a:pathLst>
                <a:path w="1472564" h="252729">
                  <a:moveTo>
                    <a:pt x="9906" y="243077"/>
                  </a:moveTo>
                  <a:lnTo>
                    <a:pt x="9906" y="0"/>
                  </a:lnTo>
                  <a:lnTo>
                    <a:pt x="0" y="0"/>
                  </a:lnTo>
                  <a:lnTo>
                    <a:pt x="0" y="247649"/>
                  </a:lnTo>
                  <a:lnTo>
                    <a:pt x="1524" y="250697"/>
                  </a:lnTo>
                  <a:lnTo>
                    <a:pt x="5334" y="252221"/>
                  </a:lnTo>
                  <a:lnTo>
                    <a:pt x="5334" y="243077"/>
                  </a:lnTo>
                  <a:lnTo>
                    <a:pt x="9906" y="243077"/>
                  </a:lnTo>
                  <a:close/>
                </a:path>
                <a:path w="1472564" h="252729">
                  <a:moveTo>
                    <a:pt x="1466850" y="243077"/>
                  </a:moveTo>
                  <a:lnTo>
                    <a:pt x="5334" y="243077"/>
                  </a:lnTo>
                  <a:lnTo>
                    <a:pt x="9906" y="247649"/>
                  </a:lnTo>
                  <a:lnTo>
                    <a:pt x="9906" y="252221"/>
                  </a:lnTo>
                  <a:lnTo>
                    <a:pt x="1462278" y="252221"/>
                  </a:lnTo>
                  <a:lnTo>
                    <a:pt x="1462278" y="247649"/>
                  </a:lnTo>
                  <a:lnTo>
                    <a:pt x="1466850" y="243077"/>
                  </a:lnTo>
                  <a:close/>
                </a:path>
                <a:path w="1472564" h="252729">
                  <a:moveTo>
                    <a:pt x="9906" y="252221"/>
                  </a:moveTo>
                  <a:lnTo>
                    <a:pt x="9906" y="247649"/>
                  </a:lnTo>
                  <a:lnTo>
                    <a:pt x="5334" y="243077"/>
                  </a:lnTo>
                  <a:lnTo>
                    <a:pt x="5334" y="252221"/>
                  </a:lnTo>
                  <a:lnTo>
                    <a:pt x="9906" y="252221"/>
                  </a:lnTo>
                  <a:close/>
                </a:path>
                <a:path w="1472564" h="252729">
                  <a:moveTo>
                    <a:pt x="1472184" y="247649"/>
                  </a:moveTo>
                  <a:lnTo>
                    <a:pt x="1472184" y="0"/>
                  </a:lnTo>
                  <a:lnTo>
                    <a:pt x="1462278" y="0"/>
                  </a:lnTo>
                  <a:lnTo>
                    <a:pt x="1462278" y="243077"/>
                  </a:lnTo>
                  <a:lnTo>
                    <a:pt x="1466850" y="243077"/>
                  </a:lnTo>
                  <a:lnTo>
                    <a:pt x="1466850" y="252221"/>
                  </a:lnTo>
                  <a:lnTo>
                    <a:pt x="1470660" y="250697"/>
                  </a:lnTo>
                  <a:lnTo>
                    <a:pt x="1472184" y="247649"/>
                  </a:lnTo>
                  <a:close/>
                </a:path>
                <a:path w="1472564" h="252729">
                  <a:moveTo>
                    <a:pt x="1466850" y="252221"/>
                  </a:moveTo>
                  <a:lnTo>
                    <a:pt x="1466850" y="243077"/>
                  </a:lnTo>
                  <a:lnTo>
                    <a:pt x="1462278" y="247649"/>
                  </a:lnTo>
                  <a:lnTo>
                    <a:pt x="1462278" y="252221"/>
                  </a:lnTo>
                  <a:lnTo>
                    <a:pt x="1466850" y="2522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4215" y="4000500"/>
              <a:ext cx="1462277" cy="37185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216402" y="3394709"/>
              <a:ext cx="2265045" cy="979169"/>
            </a:xfrm>
            <a:custGeom>
              <a:avLst/>
              <a:gdLst/>
              <a:ahLst/>
              <a:cxnLst/>
              <a:rect l="l" t="t" r="r" b="b"/>
              <a:pathLst>
                <a:path w="2265045" h="979170">
                  <a:moveTo>
                    <a:pt x="696429" y="0"/>
                  </a:moveTo>
                  <a:lnTo>
                    <a:pt x="658368" y="0"/>
                  </a:lnTo>
                  <a:lnTo>
                    <a:pt x="620268" y="22098"/>
                  </a:lnTo>
                  <a:lnTo>
                    <a:pt x="615696" y="25146"/>
                  </a:lnTo>
                  <a:lnTo>
                    <a:pt x="614172" y="30480"/>
                  </a:lnTo>
                  <a:lnTo>
                    <a:pt x="616458" y="35052"/>
                  </a:lnTo>
                  <a:lnTo>
                    <a:pt x="619506" y="39624"/>
                  </a:lnTo>
                  <a:lnTo>
                    <a:pt x="624840" y="41148"/>
                  </a:lnTo>
                  <a:lnTo>
                    <a:pt x="629412" y="38862"/>
                  </a:lnTo>
                  <a:lnTo>
                    <a:pt x="696429" y="0"/>
                  </a:lnTo>
                  <a:close/>
                </a:path>
                <a:path w="2265045" h="979170">
                  <a:moveTo>
                    <a:pt x="704088" y="769620"/>
                  </a:moveTo>
                  <a:lnTo>
                    <a:pt x="614172" y="716280"/>
                  </a:lnTo>
                  <a:lnTo>
                    <a:pt x="609600" y="713994"/>
                  </a:lnTo>
                  <a:lnTo>
                    <a:pt x="603504" y="715518"/>
                  </a:lnTo>
                  <a:lnTo>
                    <a:pt x="601218" y="720090"/>
                  </a:lnTo>
                  <a:lnTo>
                    <a:pt x="598170" y="724662"/>
                  </a:lnTo>
                  <a:lnTo>
                    <a:pt x="599694" y="729996"/>
                  </a:lnTo>
                  <a:lnTo>
                    <a:pt x="604266" y="733044"/>
                  </a:lnTo>
                  <a:lnTo>
                    <a:pt x="650100" y="759637"/>
                  </a:lnTo>
                  <a:lnTo>
                    <a:pt x="0" y="758190"/>
                  </a:lnTo>
                  <a:lnTo>
                    <a:pt x="0" y="777240"/>
                  </a:lnTo>
                  <a:lnTo>
                    <a:pt x="650379" y="778687"/>
                  </a:lnTo>
                  <a:lnTo>
                    <a:pt x="604266" y="805434"/>
                  </a:lnTo>
                  <a:lnTo>
                    <a:pt x="599694" y="807720"/>
                  </a:lnTo>
                  <a:lnTo>
                    <a:pt x="598170" y="813816"/>
                  </a:lnTo>
                  <a:lnTo>
                    <a:pt x="601218" y="818388"/>
                  </a:lnTo>
                  <a:lnTo>
                    <a:pt x="603504" y="822960"/>
                  </a:lnTo>
                  <a:lnTo>
                    <a:pt x="609600" y="824484"/>
                  </a:lnTo>
                  <a:lnTo>
                    <a:pt x="614172" y="821436"/>
                  </a:lnTo>
                  <a:lnTo>
                    <a:pt x="685800" y="780161"/>
                  </a:lnTo>
                  <a:lnTo>
                    <a:pt x="704088" y="769620"/>
                  </a:lnTo>
                  <a:close/>
                </a:path>
                <a:path w="2265045" h="979170">
                  <a:moveTo>
                    <a:pt x="2264664" y="605790"/>
                  </a:moveTo>
                  <a:lnTo>
                    <a:pt x="2263140" y="602742"/>
                  </a:lnTo>
                  <a:lnTo>
                    <a:pt x="2260092" y="601218"/>
                  </a:lnTo>
                  <a:lnTo>
                    <a:pt x="2254758" y="601218"/>
                  </a:lnTo>
                  <a:lnTo>
                    <a:pt x="2254758" y="610362"/>
                  </a:lnTo>
                  <a:lnTo>
                    <a:pt x="2254758" y="973074"/>
                  </a:lnTo>
                  <a:lnTo>
                    <a:pt x="802386" y="973074"/>
                  </a:lnTo>
                  <a:lnTo>
                    <a:pt x="802386" y="610362"/>
                  </a:lnTo>
                  <a:lnTo>
                    <a:pt x="2254758" y="610362"/>
                  </a:lnTo>
                  <a:lnTo>
                    <a:pt x="2254758" y="601218"/>
                  </a:lnTo>
                  <a:lnTo>
                    <a:pt x="797814" y="601218"/>
                  </a:lnTo>
                  <a:lnTo>
                    <a:pt x="794766" y="602742"/>
                  </a:lnTo>
                  <a:lnTo>
                    <a:pt x="793242" y="605790"/>
                  </a:lnTo>
                  <a:lnTo>
                    <a:pt x="793242" y="977646"/>
                  </a:lnTo>
                  <a:lnTo>
                    <a:pt x="793851" y="979170"/>
                  </a:lnTo>
                  <a:lnTo>
                    <a:pt x="797814" y="979170"/>
                  </a:lnTo>
                  <a:lnTo>
                    <a:pt x="802386" y="979170"/>
                  </a:lnTo>
                  <a:lnTo>
                    <a:pt x="2254758" y="979170"/>
                  </a:lnTo>
                  <a:lnTo>
                    <a:pt x="2260092" y="979170"/>
                  </a:lnTo>
                  <a:lnTo>
                    <a:pt x="2264054" y="979170"/>
                  </a:lnTo>
                  <a:lnTo>
                    <a:pt x="2264664" y="977646"/>
                  </a:lnTo>
                  <a:lnTo>
                    <a:pt x="2264664" y="605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5049" y="4373880"/>
              <a:ext cx="4615865" cy="97917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009644" y="4373879"/>
              <a:ext cx="1470660" cy="3810"/>
            </a:xfrm>
            <a:custGeom>
              <a:avLst/>
              <a:gdLst/>
              <a:ahLst/>
              <a:cxnLst/>
              <a:rect l="l" t="t" r="r" b="b"/>
              <a:pathLst>
                <a:path w="1470660" h="3810">
                  <a:moveTo>
                    <a:pt x="1470660" y="0"/>
                  </a:moveTo>
                  <a:lnTo>
                    <a:pt x="1470660" y="0"/>
                  </a:lnTo>
                  <a:lnTo>
                    <a:pt x="0" y="0"/>
                  </a:lnTo>
                  <a:lnTo>
                    <a:pt x="1270" y="63"/>
                  </a:lnTo>
                  <a:lnTo>
                    <a:pt x="1270" y="3111"/>
                  </a:lnTo>
                  <a:lnTo>
                    <a:pt x="5080" y="3111"/>
                  </a:lnTo>
                  <a:lnTo>
                    <a:pt x="5080" y="3810"/>
                  </a:lnTo>
                  <a:lnTo>
                    <a:pt x="1466850" y="3810"/>
                  </a:lnTo>
                  <a:lnTo>
                    <a:pt x="1466850" y="3175"/>
                  </a:lnTo>
                  <a:lnTo>
                    <a:pt x="1469390" y="3175"/>
                  </a:lnTo>
                  <a:lnTo>
                    <a:pt x="1469390" y="1968"/>
                  </a:lnTo>
                  <a:lnTo>
                    <a:pt x="1470660" y="1968"/>
                  </a:lnTo>
                  <a:lnTo>
                    <a:pt x="14706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55139" y="3205988"/>
            <a:ext cx="1579880" cy="1629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Fetch a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page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7780" marR="5080">
              <a:lnSpc>
                <a:spcPct val="100000"/>
              </a:lnSpc>
              <a:spcBef>
                <a:spcPts val="1689"/>
              </a:spcBef>
            </a:pPr>
            <a:r>
              <a:rPr sz="1800" dirty="0">
                <a:latin typeface="Arial"/>
                <a:cs typeface="Arial"/>
              </a:rPr>
              <a:t>Used to send  input </a:t>
            </a:r>
            <a:r>
              <a:rPr sz="1800" spc="-5" dirty="0">
                <a:latin typeface="Arial"/>
                <a:cs typeface="Arial"/>
              </a:rPr>
              <a:t>data to </a:t>
            </a:r>
            <a:r>
              <a:rPr sz="1800" dirty="0">
                <a:latin typeface="Arial"/>
                <a:cs typeface="Arial"/>
              </a:rPr>
              <a:t>a  server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program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25049" y="5353050"/>
            <a:ext cx="4615865" cy="88084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953" y="728726"/>
            <a:ext cx="1902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HTTP</a:t>
            </a:r>
            <a:r>
              <a:rPr sz="36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(4)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7194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Response codes tell the client how the request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fared: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2809875"/>
            <a:chOff x="457200" y="2414777"/>
            <a:chExt cx="9144000" cy="2809875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705" y="2954273"/>
              <a:ext cx="7905750" cy="2269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953" y="728726"/>
            <a:ext cx="1902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HTTP</a:t>
            </a:r>
            <a:r>
              <a:rPr spc="-100" dirty="0"/>
              <a:t> </a:t>
            </a:r>
            <a:r>
              <a:rPr spc="-5"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966214"/>
            <a:ext cx="4955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Many headers carry key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information: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41120" y="2724149"/>
            <a:ext cx="7682230" cy="670560"/>
          </a:xfrm>
          <a:custGeom>
            <a:avLst/>
            <a:gdLst/>
            <a:ahLst/>
            <a:cxnLst/>
            <a:rect l="l" t="t" r="r" b="b"/>
            <a:pathLst>
              <a:path w="7682230" h="670560">
                <a:moveTo>
                  <a:pt x="7681722" y="0"/>
                </a:moveTo>
                <a:lnTo>
                  <a:pt x="7662672" y="0"/>
                </a:lnTo>
                <a:lnTo>
                  <a:pt x="7662672" y="19050"/>
                </a:lnTo>
                <a:lnTo>
                  <a:pt x="7662672" y="418338"/>
                </a:lnTo>
                <a:lnTo>
                  <a:pt x="2352294" y="418338"/>
                </a:lnTo>
                <a:lnTo>
                  <a:pt x="2352294" y="19050"/>
                </a:lnTo>
                <a:lnTo>
                  <a:pt x="7662672" y="19050"/>
                </a:lnTo>
                <a:lnTo>
                  <a:pt x="7662672" y="0"/>
                </a:lnTo>
                <a:lnTo>
                  <a:pt x="2352294" y="0"/>
                </a:lnTo>
                <a:lnTo>
                  <a:pt x="2333244" y="0"/>
                </a:lnTo>
                <a:lnTo>
                  <a:pt x="2333244" y="19050"/>
                </a:lnTo>
                <a:lnTo>
                  <a:pt x="2333244" y="418338"/>
                </a:lnTo>
                <a:lnTo>
                  <a:pt x="19050" y="418338"/>
                </a:lnTo>
                <a:lnTo>
                  <a:pt x="19050" y="19050"/>
                </a:lnTo>
                <a:lnTo>
                  <a:pt x="2333244" y="19050"/>
                </a:lnTo>
                <a:lnTo>
                  <a:pt x="2333244" y="0"/>
                </a:lnTo>
                <a:lnTo>
                  <a:pt x="19050" y="0"/>
                </a:lnTo>
                <a:lnTo>
                  <a:pt x="0" y="0"/>
                </a:lnTo>
                <a:lnTo>
                  <a:pt x="0" y="19050"/>
                </a:lnTo>
                <a:lnTo>
                  <a:pt x="0" y="418338"/>
                </a:lnTo>
                <a:lnTo>
                  <a:pt x="0" y="437388"/>
                </a:lnTo>
                <a:lnTo>
                  <a:pt x="0" y="670560"/>
                </a:lnTo>
                <a:lnTo>
                  <a:pt x="19050" y="670560"/>
                </a:lnTo>
                <a:lnTo>
                  <a:pt x="19050" y="437388"/>
                </a:lnTo>
                <a:lnTo>
                  <a:pt x="2333244" y="437388"/>
                </a:lnTo>
                <a:lnTo>
                  <a:pt x="2333244" y="670560"/>
                </a:lnTo>
                <a:lnTo>
                  <a:pt x="2352294" y="670560"/>
                </a:lnTo>
                <a:lnTo>
                  <a:pt x="2352294" y="437388"/>
                </a:lnTo>
                <a:lnTo>
                  <a:pt x="7662672" y="437388"/>
                </a:lnTo>
                <a:lnTo>
                  <a:pt x="7662672" y="670560"/>
                </a:lnTo>
                <a:lnTo>
                  <a:pt x="7681722" y="670560"/>
                </a:lnTo>
                <a:lnTo>
                  <a:pt x="7681722" y="437388"/>
                </a:lnTo>
                <a:lnTo>
                  <a:pt x="7681722" y="418338"/>
                </a:lnTo>
                <a:lnTo>
                  <a:pt x="7681722" y="19050"/>
                </a:lnTo>
                <a:lnTo>
                  <a:pt x="7681722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32813" y="2760217"/>
            <a:ext cx="990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66934" y="2760217"/>
            <a:ext cx="1930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Example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Headers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2813" y="3178555"/>
            <a:ext cx="2058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Browser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capabilities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7200" y="3393947"/>
            <a:ext cx="9144000" cy="980440"/>
            <a:chOff x="457200" y="3393947"/>
            <a:chExt cx="9144000" cy="980440"/>
          </a:xfrm>
        </p:grpSpPr>
        <p:sp>
          <p:nvSpPr>
            <p:cNvPr id="9" name="object 9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41120" y="3393947"/>
              <a:ext cx="7682230" cy="980440"/>
            </a:xfrm>
            <a:custGeom>
              <a:avLst/>
              <a:gdLst/>
              <a:ahLst/>
              <a:cxnLst/>
              <a:rect l="l" t="t" r="r" b="b"/>
              <a:pathLst>
                <a:path w="7682230" h="980439">
                  <a:moveTo>
                    <a:pt x="7681722" y="0"/>
                  </a:moveTo>
                  <a:lnTo>
                    <a:pt x="7662672" y="0"/>
                  </a:lnTo>
                  <a:lnTo>
                    <a:pt x="7662672" y="481584"/>
                  </a:lnTo>
                  <a:lnTo>
                    <a:pt x="2352294" y="481584"/>
                  </a:lnTo>
                  <a:lnTo>
                    <a:pt x="2352294" y="0"/>
                  </a:lnTo>
                  <a:lnTo>
                    <a:pt x="2333244" y="0"/>
                  </a:lnTo>
                  <a:lnTo>
                    <a:pt x="2333244" y="481584"/>
                  </a:lnTo>
                  <a:lnTo>
                    <a:pt x="19050" y="481584"/>
                  </a:lnTo>
                  <a:lnTo>
                    <a:pt x="19050" y="0"/>
                  </a:lnTo>
                  <a:lnTo>
                    <a:pt x="0" y="0"/>
                  </a:lnTo>
                  <a:lnTo>
                    <a:pt x="0" y="481584"/>
                  </a:lnTo>
                  <a:lnTo>
                    <a:pt x="0" y="500634"/>
                  </a:lnTo>
                  <a:lnTo>
                    <a:pt x="0" y="979932"/>
                  </a:lnTo>
                  <a:lnTo>
                    <a:pt x="19050" y="979932"/>
                  </a:lnTo>
                  <a:lnTo>
                    <a:pt x="19050" y="500634"/>
                  </a:lnTo>
                  <a:lnTo>
                    <a:pt x="2333244" y="500634"/>
                  </a:lnTo>
                  <a:lnTo>
                    <a:pt x="2333244" y="979932"/>
                  </a:lnTo>
                  <a:lnTo>
                    <a:pt x="2352294" y="979932"/>
                  </a:lnTo>
                  <a:lnTo>
                    <a:pt x="2352294" y="500634"/>
                  </a:lnTo>
                  <a:lnTo>
                    <a:pt x="7662672" y="500634"/>
                  </a:lnTo>
                  <a:lnTo>
                    <a:pt x="7662672" y="979932"/>
                  </a:lnTo>
                  <a:lnTo>
                    <a:pt x="7681722" y="979932"/>
                  </a:lnTo>
                  <a:lnTo>
                    <a:pt x="7681722" y="500634"/>
                  </a:lnTo>
                  <a:lnTo>
                    <a:pt x="7681722" y="481584"/>
                  </a:lnTo>
                  <a:lnTo>
                    <a:pt x="768172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432813" y="3452876"/>
            <a:ext cx="1696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(client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server)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66058" y="3178555"/>
            <a:ext cx="4572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User-Agent, Accept, Accept-Charset,</a:t>
            </a:r>
            <a:r>
              <a:rPr sz="1800" spc="-25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Accept-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66058" y="3452876"/>
            <a:ext cx="2884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Encoding,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Accept-Language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2806" y="3911607"/>
            <a:ext cx="1828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Caching related  (mixed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directions)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7200" y="4373117"/>
            <a:ext cx="9144000" cy="980440"/>
            <a:chOff x="457200" y="4373117"/>
            <a:chExt cx="9144000" cy="980440"/>
          </a:xfrm>
        </p:grpSpPr>
        <p:sp>
          <p:nvSpPr>
            <p:cNvPr id="16" name="object 16"/>
            <p:cNvSpPr/>
            <p:nvPr/>
          </p:nvSpPr>
          <p:spPr>
            <a:xfrm>
              <a:off x="457200" y="437311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0"/>
                  </a:moveTo>
                  <a:lnTo>
                    <a:pt x="0" y="0"/>
                  </a:lnTo>
                  <a:lnTo>
                    <a:pt x="0" y="979932"/>
                  </a:lnTo>
                  <a:lnTo>
                    <a:pt x="893826" y="979932"/>
                  </a:lnTo>
                  <a:lnTo>
                    <a:pt x="8555736" y="979944"/>
                  </a:lnTo>
                  <a:lnTo>
                    <a:pt x="9144000" y="9799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41120" y="4373117"/>
              <a:ext cx="7682230" cy="980440"/>
            </a:xfrm>
            <a:custGeom>
              <a:avLst/>
              <a:gdLst/>
              <a:ahLst/>
              <a:cxnLst/>
              <a:rect l="l" t="t" r="r" b="b"/>
              <a:pathLst>
                <a:path w="7682230" h="980439">
                  <a:moveTo>
                    <a:pt x="7681722" y="0"/>
                  </a:moveTo>
                  <a:lnTo>
                    <a:pt x="7662672" y="0"/>
                  </a:lnTo>
                  <a:lnTo>
                    <a:pt x="7662672" y="234696"/>
                  </a:lnTo>
                  <a:lnTo>
                    <a:pt x="7662672" y="253746"/>
                  </a:lnTo>
                  <a:lnTo>
                    <a:pt x="7662672" y="966978"/>
                  </a:lnTo>
                  <a:lnTo>
                    <a:pt x="2352294" y="966978"/>
                  </a:lnTo>
                  <a:lnTo>
                    <a:pt x="2352294" y="253746"/>
                  </a:lnTo>
                  <a:lnTo>
                    <a:pt x="7662672" y="253746"/>
                  </a:lnTo>
                  <a:lnTo>
                    <a:pt x="7662672" y="234696"/>
                  </a:lnTo>
                  <a:lnTo>
                    <a:pt x="2352294" y="234696"/>
                  </a:lnTo>
                  <a:lnTo>
                    <a:pt x="2352294" y="0"/>
                  </a:lnTo>
                  <a:lnTo>
                    <a:pt x="2333244" y="0"/>
                  </a:lnTo>
                  <a:lnTo>
                    <a:pt x="2333244" y="234696"/>
                  </a:lnTo>
                  <a:lnTo>
                    <a:pt x="2333244" y="253746"/>
                  </a:lnTo>
                  <a:lnTo>
                    <a:pt x="2333244" y="966978"/>
                  </a:lnTo>
                  <a:lnTo>
                    <a:pt x="19050" y="966978"/>
                  </a:lnTo>
                  <a:lnTo>
                    <a:pt x="19050" y="253746"/>
                  </a:lnTo>
                  <a:lnTo>
                    <a:pt x="2333244" y="253746"/>
                  </a:lnTo>
                  <a:lnTo>
                    <a:pt x="2333244" y="234696"/>
                  </a:lnTo>
                  <a:lnTo>
                    <a:pt x="19050" y="234696"/>
                  </a:lnTo>
                  <a:lnTo>
                    <a:pt x="19050" y="0"/>
                  </a:lnTo>
                  <a:lnTo>
                    <a:pt x="0" y="0"/>
                  </a:lnTo>
                  <a:lnTo>
                    <a:pt x="0" y="234696"/>
                  </a:lnTo>
                  <a:lnTo>
                    <a:pt x="0" y="253746"/>
                  </a:lnTo>
                  <a:lnTo>
                    <a:pt x="0" y="966978"/>
                  </a:lnTo>
                  <a:lnTo>
                    <a:pt x="0" y="979932"/>
                  </a:lnTo>
                  <a:lnTo>
                    <a:pt x="19050" y="979932"/>
                  </a:lnTo>
                  <a:lnTo>
                    <a:pt x="2333244" y="979932"/>
                  </a:lnTo>
                  <a:lnTo>
                    <a:pt x="2352294" y="979932"/>
                  </a:lnTo>
                  <a:lnTo>
                    <a:pt x="7662672" y="979932"/>
                  </a:lnTo>
                  <a:lnTo>
                    <a:pt x="7681722" y="979932"/>
                  </a:lnTo>
                  <a:lnTo>
                    <a:pt x="7681722" y="966978"/>
                  </a:lnTo>
                  <a:lnTo>
                    <a:pt x="7681722" y="253746"/>
                  </a:lnTo>
                  <a:lnTo>
                    <a:pt x="7681722" y="234696"/>
                  </a:lnTo>
                  <a:lnTo>
                    <a:pt x="768172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766058" y="3911600"/>
            <a:ext cx="4558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If-Modified-Since, If-None-Match, </a:t>
            </a:r>
            <a:r>
              <a:rPr sz="1800" spc="-5" dirty="0">
                <a:latin typeface="Arial"/>
                <a:cs typeface="Arial"/>
              </a:rPr>
              <a:t>Date,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Last-  </a:t>
            </a:r>
            <a:r>
              <a:rPr sz="1800" dirty="0">
                <a:latin typeface="Arial"/>
                <a:cs typeface="Arial"/>
              </a:rPr>
              <a:t>Modified, Expires, Cache-Control,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ETag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32813" y="4643882"/>
            <a:ext cx="1696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Browser context  (client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server)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66065" y="4643882"/>
            <a:ext cx="36563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Cookie, </a:t>
            </a:r>
            <a:r>
              <a:rPr sz="1800" spc="-15" dirty="0">
                <a:latin typeface="Arial"/>
                <a:cs typeface="Arial"/>
              </a:rPr>
              <a:t>Referer, </a:t>
            </a:r>
            <a:r>
              <a:rPr sz="1800" dirty="0">
                <a:latin typeface="Arial"/>
                <a:cs typeface="Arial"/>
              </a:rPr>
              <a:t>Authorization,</a:t>
            </a:r>
            <a:r>
              <a:rPr sz="1800" spc="-1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41120" y="5352288"/>
            <a:ext cx="7682230" cy="769620"/>
          </a:xfrm>
          <a:custGeom>
            <a:avLst/>
            <a:gdLst/>
            <a:ahLst/>
            <a:cxnLst/>
            <a:rect l="l" t="t" r="r" b="b"/>
            <a:pathLst>
              <a:path w="7682230" h="769620">
                <a:moveTo>
                  <a:pt x="7681722" y="0"/>
                </a:moveTo>
                <a:lnTo>
                  <a:pt x="7662672" y="0"/>
                </a:lnTo>
                <a:lnTo>
                  <a:pt x="7662672" y="6858"/>
                </a:lnTo>
                <a:lnTo>
                  <a:pt x="7662672" y="750570"/>
                </a:lnTo>
                <a:lnTo>
                  <a:pt x="2352294" y="750570"/>
                </a:lnTo>
                <a:lnTo>
                  <a:pt x="2352294" y="6858"/>
                </a:lnTo>
                <a:lnTo>
                  <a:pt x="7662672" y="6858"/>
                </a:lnTo>
                <a:lnTo>
                  <a:pt x="7662672" y="0"/>
                </a:lnTo>
                <a:lnTo>
                  <a:pt x="2352294" y="0"/>
                </a:lnTo>
                <a:lnTo>
                  <a:pt x="2333244" y="0"/>
                </a:lnTo>
                <a:lnTo>
                  <a:pt x="2333244" y="6858"/>
                </a:lnTo>
                <a:lnTo>
                  <a:pt x="2333244" y="750570"/>
                </a:lnTo>
                <a:lnTo>
                  <a:pt x="19050" y="750570"/>
                </a:lnTo>
                <a:lnTo>
                  <a:pt x="19050" y="6858"/>
                </a:lnTo>
                <a:lnTo>
                  <a:pt x="2333244" y="6858"/>
                </a:lnTo>
                <a:lnTo>
                  <a:pt x="2333244" y="0"/>
                </a:lnTo>
                <a:lnTo>
                  <a:pt x="19050" y="0"/>
                </a:lnTo>
                <a:lnTo>
                  <a:pt x="0" y="0"/>
                </a:lnTo>
                <a:lnTo>
                  <a:pt x="0" y="6858"/>
                </a:lnTo>
                <a:lnTo>
                  <a:pt x="0" y="750570"/>
                </a:lnTo>
                <a:lnTo>
                  <a:pt x="0" y="769620"/>
                </a:lnTo>
                <a:lnTo>
                  <a:pt x="19050" y="769620"/>
                </a:lnTo>
                <a:lnTo>
                  <a:pt x="2333244" y="769620"/>
                </a:lnTo>
                <a:lnTo>
                  <a:pt x="2352294" y="769620"/>
                </a:lnTo>
                <a:lnTo>
                  <a:pt x="7662672" y="769620"/>
                </a:lnTo>
                <a:lnTo>
                  <a:pt x="7681722" y="769620"/>
                </a:lnTo>
                <a:lnTo>
                  <a:pt x="7681722" y="750570"/>
                </a:lnTo>
                <a:lnTo>
                  <a:pt x="7681722" y="6858"/>
                </a:lnTo>
                <a:lnTo>
                  <a:pt x="7681722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32813" y="5376164"/>
            <a:ext cx="1697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Content delivery  (server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client)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66065" y="5376164"/>
            <a:ext cx="5116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Content-Encoding, </a:t>
            </a:r>
            <a:r>
              <a:rPr sz="1800" spc="-5" dirty="0">
                <a:latin typeface="Arial"/>
                <a:cs typeface="Arial"/>
              </a:rPr>
              <a:t>Content-Length,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Content-Type,  </a:t>
            </a:r>
            <a:r>
              <a:rPr sz="1800" spc="-5" dirty="0">
                <a:latin typeface="Arial"/>
                <a:cs typeface="Arial"/>
              </a:rPr>
              <a:t>Content-Language, Content-Range,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Set-Cookie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953" y="728726"/>
            <a:ext cx="1902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HTTP</a:t>
            </a:r>
            <a:r>
              <a:rPr spc="-100" dirty="0"/>
              <a:t> </a:t>
            </a:r>
            <a:r>
              <a:rPr spc="-5" dirty="0"/>
              <a:t>(6)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339394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1913635"/>
            <a:ext cx="7613015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HTTP caching checks to see if the browser has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known  fresh copy, and </a:t>
            </a:r>
            <a:r>
              <a:rPr sz="2400" dirty="0">
                <a:latin typeface="Arial"/>
                <a:cs typeface="Arial"/>
              </a:rPr>
              <a:t>if </a:t>
            </a:r>
            <a:r>
              <a:rPr sz="2400" spc="-5" dirty="0">
                <a:latin typeface="Arial"/>
                <a:cs typeface="Arial"/>
              </a:rPr>
              <a:t>not </a:t>
            </a:r>
            <a:r>
              <a:rPr sz="2400" dirty="0">
                <a:latin typeface="Arial"/>
                <a:cs typeface="Arial"/>
              </a:rPr>
              <a:t>if </a:t>
            </a:r>
            <a:r>
              <a:rPr sz="2400" spc="-5" dirty="0">
                <a:latin typeface="Arial"/>
                <a:cs typeface="Arial"/>
              </a:rPr>
              <a:t>the server has updated the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collection of headers for the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checks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Can include further levels of caching (e.g.,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proxy)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358" y="3851147"/>
            <a:ext cx="8918447" cy="218084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3053" y="728726"/>
            <a:ext cx="3352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</a:t>
            </a:r>
            <a:r>
              <a:rPr spc="-5" dirty="0"/>
              <a:t>Mobile</a:t>
            </a:r>
            <a:r>
              <a:rPr spc="-120" dirty="0"/>
              <a:t> </a:t>
            </a:r>
            <a:r>
              <a:rPr dirty="0"/>
              <a:t>Web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6519" y="1838579"/>
            <a:ext cx="7175500" cy="450532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5" dirty="0">
                <a:latin typeface="Arial"/>
                <a:cs typeface="Arial"/>
              </a:rPr>
              <a:t>Mobiles (phones, tablets) are challenging as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clients:</a:t>
            </a:r>
            <a:endParaRPr sz="2400">
              <a:latin typeface="Arial"/>
              <a:cs typeface="Arial"/>
            </a:endParaRPr>
          </a:p>
          <a:p>
            <a:pPr marL="882015" indent="-413384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882015" algn="l"/>
                <a:tab pos="882650" algn="l"/>
              </a:tabLst>
            </a:pPr>
            <a:r>
              <a:rPr sz="2000" spc="-10" dirty="0">
                <a:latin typeface="Arial"/>
                <a:cs typeface="Arial"/>
              </a:rPr>
              <a:t>Relatively </a:t>
            </a:r>
            <a:r>
              <a:rPr sz="2000" spc="-5" dirty="0">
                <a:latin typeface="Arial"/>
                <a:cs typeface="Arial"/>
              </a:rPr>
              <a:t>small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screens</a:t>
            </a:r>
            <a:endParaRPr sz="2000">
              <a:latin typeface="Arial"/>
              <a:cs typeface="Arial"/>
            </a:endParaRPr>
          </a:p>
          <a:p>
            <a:pPr marL="882015" indent="-41275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82015" algn="l"/>
                <a:tab pos="882650" algn="l"/>
              </a:tabLst>
            </a:pPr>
            <a:r>
              <a:rPr sz="2000" spc="-10" dirty="0">
                <a:latin typeface="Arial"/>
                <a:cs typeface="Arial"/>
              </a:rPr>
              <a:t>Limited </a:t>
            </a:r>
            <a:r>
              <a:rPr sz="2000" spc="-5" dirty="0">
                <a:latin typeface="Arial"/>
                <a:cs typeface="Arial"/>
              </a:rPr>
              <a:t>input capabilities, </a:t>
            </a:r>
            <a:r>
              <a:rPr sz="2000" spc="-10" dirty="0">
                <a:latin typeface="Arial"/>
                <a:cs typeface="Arial"/>
              </a:rPr>
              <a:t>lengthy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input.</a:t>
            </a:r>
            <a:endParaRPr sz="2000">
              <a:latin typeface="Arial"/>
              <a:cs typeface="Arial"/>
            </a:endParaRPr>
          </a:p>
          <a:p>
            <a:pPr marL="882015" indent="-41275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82015" algn="l"/>
                <a:tab pos="882650" algn="l"/>
              </a:tabLst>
            </a:pPr>
            <a:r>
              <a:rPr sz="2000" spc="-10" dirty="0">
                <a:latin typeface="Arial"/>
                <a:cs typeface="Arial"/>
              </a:rPr>
              <a:t>Network bandwidth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limited</a:t>
            </a:r>
            <a:endParaRPr sz="2000">
              <a:latin typeface="Arial"/>
              <a:cs typeface="Arial"/>
            </a:endParaRPr>
          </a:p>
          <a:p>
            <a:pPr marL="882015" indent="-41275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82015" algn="l"/>
                <a:tab pos="882650" algn="l"/>
              </a:tabLst>
            </a:pPr>
            <a:r>
              <a:rPr sz="2000" spc="-10" dirty="0">
                <a:latin typeface="Arial"/>
                <a:cs typeface="Arial"/>
              </a:rPr>
              <a:t>Connectivity </a:t>
            </a:r>
            <a:r>
              <a:rPr sz="2000" spc="-5" dirty="0">
                <a:latin typeface="Arial"/>
                <a:cs typeface="Arial"/>
              </a:rPr>
              <a:t>may be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intermittent.</a:t>
            </a:r>
            <a:endParaRPr sz="2000">
              <a:latin typeface="Arial"/>
              <a:cs typeface="Arial"/>
            </a:endParaRPr>
          </a:p>
          <a:p>
            <a:pPr marL="882015" indent="-41275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82015" algn="l"/>
                <a:tab pos="882650" algn="l"/>
              </a:tabLst>
            </a:pPr>
            <a:r>
              <a:rPr sz="2000" spc="-10" dirty="0">
                <a:latin typeface="Arial"/>
                <a:cs typeface="Arial"/>
              </a:rPr>
              <a:t>Computing power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limited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z="2400" spc="-5" dirty="0">
                <a:latin typeface="Arial"/>
                <a:cs typeface="Arial"/>
              </a:rPr>
              <a:t>Strategies to handle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them: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Content: servers provide mobile-friendly versions;  transcoding can also be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endParaRPr sz="2400">
              <a:latin typeface="Arial"/>
              <a:cs typeface="Arial"/>
            </a:endParaRPr>
          </a:p>
          <a:p>
            <a:pPr marL="469900" marR="12255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Protocols: no real need for specialized protocols;  HTTP with header compression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sufficient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8438" y="728726"/>
            <a:ext cx="2541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Web</a:t>
            </a:r>
            <a:r>
              <a:rPr spc="-100" dirty="0"/>
              <a:t> </a:t>
            </a:r>
            <a:r>
              <a:rPr dirty="0"/>
              <a:t>Search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549515" cy="385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461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Search has proved hugely popular, in tandem with  advertising that has proved hugely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profitable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simple interface for users to navigate the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Web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75"/>
              </a:spcBef>
            </a:pPr>
            <a:r>
              <a:rPr sz="2400" spc="-5" dirty="0">
                <a:latin typeface="Arial"/>
                <a:cs typeface="Arial"/>
              </a:rPr>
              <a:t>Search engine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requires:</a:t>
            </a:r>
            <a:endParaRPr sz="2400">
              <a:latin typeface="Arial"/>
              <a:cs typeface="Arial"/>
            </a:endParaRPr>
          </a:p>
          <a:p>
            <a:pPr marL="469900" marR="9017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Content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all sites, accessed by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crawling</a:t>
            </a:r>
            <a:r>
              <a:rPr sz="2400" spc="-5" dirty="0">
                <a:latin typeface="Arial"/>
                <a:cs typeface="Arial"/>
              </a:rPr>
              <a:t>. </a:t>
            </a:r>
            <a:r>
              <a:rPr sz="2400" dirty="0">
                <a:latin typeface="Arial"/>
                <a:cs typeface="Arial"/>
              </a:rPr>
              <a:t>Follow  </a:t>
            </a:r>
            <a:r>
              <a:rPr sz="2400" spc="-5" dirty="0">
                <a:latin typeface="Arial"/>
                <a:cs typeface="Arial"/>
              </a:rPr>
              <a:t>links to new pages, but beware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programs.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Indexing, which benefits from known and discovered  structure (such as XML) to increase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relevance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9500" y="728726"/>
            <a:ext cx="5359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</a:t>
            </a:r>
            <a:r>
              <a:rPr spc="-5" dirty="0"/>
              <a:t>DNS Name </a:t>
            </a:r>
            <a:r>
              <a:rPr dirty="0"/>
              <a:t>Space</a:t>
            </a:r>
            <a:r>
              <a:rPr spc="-114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02460" y="1609792"/>
            <a:ext cx="7242809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DNS namespace is hierarchical </a:t>
            </a:r>
            <a:r>
              <a:rPr sz="2400" dirty="0">
                <a:latin typeface="Arial"/>
                <a:cs typeface="Arial"/>
              </a:rPr>
              <a:t>from the </a:t>
            </a:r>
            <a:r>
              <a:rPr sz="2400" spc="-5" dirty="0">
                <a:latin typeface="Arial"/>
                <a:cs typeface="Arial"/>
              </a:rPr>
              <a:t>root down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Different parts delegated to different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organizations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6750" y="2874263"/>
            <a:ext cx="8714231" cy="3792729"/>
            <a:chOff x="666750" y="2874263"/>
            <a:chExt cx="8714231" cy="379272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750" y="2874263"/>
              <a:ext cx="8714231" cy="35722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10611" y="6386322"/>
              <a:ext cx="338455" cy="280670"/>
            </a:xfrm>
            <a:custGeom>
              <a:avLst/>
              <a:gdLst/>
              <a:ahLst/>
              <a:cxnLst/>
              <a:rect l="l" t="t" r="r" b="b"/>
              <a:pathLst>
                <a:path w="338455" h="280670">
                  <a:moveTo>
                    <a:pt x="112014" y="22097"/>
                  </a:moveTo>
                  <a:lnTo>
                    <a:pt x="108204" y="17525"/>
                  </a:lnTo>
                  <a:lnTo>
                    <a:pt x="103632" y="16763"/>
                  </a:lnTo>
                  <a:lnTo>
                    <a:pt x="0" y="0"/>
                  </a:lnTo>
                  <a:lnTo>
                    <a:pt x="8382" y="22526"/>
                  </a:lnTo>
                  <a:lnTo>
                    <a:pt x="8382" y="19049"/>
                  </a:lnTo>
                  <a:lnTo>
                    <a:pt x="20574" y="4571"/>
                  </a:lnTo>
                  <a:lnTo>
                    <a:pt x="47992" y="27124"/>
                  </a:lnTo>
                  <a:lnTo>
                    <a:pt x="100584" y="35813"/>
                  </a:lnTo>
                  <a:lnTo>
                    <a:pt x="105918" y="36575"/>
                  </a:lnTo>
                  <a:lnTo>
                    <a:pt x="110490" y="32765"/>
                  </a:lnTo>
                  <a:lnTo>
                    <a:pt x="112014" y="22097"/>
                  </a:lnTo>
                  <a:close/>
                </a:path>
                <a:path w="338455" h="280670">
                  <a:moveTo>
                    <a:pt x="47992" y="27124"/>
                  </a:moveTo>
                  <a:lnTo>
                    <a:pt x="20574" y="4571"/>
                  </a:lnTo>
                  <a:lnTo>
                    <a:pt x="8382" y="19049"/>
                  </a:lnTo>
                  <a:lnTo>
                    <a:pt x="12954" y="22810"/>
                  </a:lnTo>
                  <a:lnTo>
                    <a:pt x="12954" y="21335"/>
                  </a:lnTo>
                  <a:lnTo>
                    <a:pt x="23622" y="8381"/>
                  </a:lnTo>
                  <a:lnTo>
                    <a:pt x="29371" y="24048"/>
                  </a:lnTo>
                  <a:lnTo>
                    <a:pt x="47992" y="27124"/>
                  </a:lnTo>
                  <a:close/>
                </a:path>
                <a:path w="338455" h="280670">
                  <a:moveTo>
                    <a:pt x="56388" y="96773"/>
                  </a:moveTo>
                  <a:lnTo>
                    <a:pt x="54102" y="91439"/>
                  </a:lnTo>
                  <a:lnTo>
                    <a:pt x="35818" y="41617"/>
                  </a:lnTo>
                  <a:lnTo>
                    <a:pt x="8382" y="19049"/>
                  </a:lnTo>
                  <a:lnTo>
                    <a:pt x="8382" y="22526"/>
                  </a:lnTo>
                  <a:lnTo>
                    <a:pt x="36576" y="98297"/>
                  </a:lnTo>
                  <a:lnTo>
                    <a:pt x="38100" y="102869"/>
                  </a:lnTo>
                  <a:lnTo>
                    <a:pt x="43434" y="105917"/>
                  </a:lnTo>
                  <a:lnTo>
                    <a:pt x="48768" y="103631"/>
                  </a:lnTo>
                  <a:lnTo>
                    <a:pt x="53340" y="102107"/>
                  </a:lnTo>
                  <a:lnTo>
                    <a:pt x="56388" y="96773"/>
                  </a:lnTo>
                  <a:close/>
                </a:path>
                <a:path w="338455" h="280670">
                  <a:moveTo>
                    <a:pt x="29371" y="24048"/>
                  </a:moveTo>
                  <a:lnTo>
                    <a:pt x="23622" y="8381"/>
                  </a:lnTo>
                  <a:lnTo>
                    <a:pt x="12954" y="21335"/>
                  </a:lnTo>
                  <a:lnTo>
                    <a:pt x="29371" y="24048"/>
                  </a:lnTo>
                  <a:close/>
                </a:path>
                <a:path w="338455" h="280670">
                  <a:moveTo>
                    <a:pt x="35818" y="41617"/>
                  </a:moveTo>
                  <a:lnTo>
                    <a:pt x="29371" y="24048"/>
                  </a:lnTo>
                  <a:lnTo>
                    <a:pt x="12954" y="21335"/>
                  </a:lnTo>
                  <a:lnTo>
                    <a:pt x="12954" y="22810"/>
                  </a:lnTo>
                  <a:lnTo>
                    <a:pt x="35818" y="41617"/>
                  </a:lnTo>
                  <a:close/>
                </a:path>
                <a:path w="338455" h="280670">
                  <a:moveTo>
                    <a:pt x="338328" y="265937"/>
                  </a:moveTo>
                  <a:lnTo>
                    <a:pt x="47992" y="27124"/>
                  </a:lnTo>
                  <a:lnTo>
                    <a:pt x="29371" y="24048"/>
                  </a:lnTo>
                  <a:lnTo>
                    <a:pt x="35818" y="41617"/>
                  </a:lnTo>
                  <a:lnTo>
                    <a:pt x="326136" y="280415"/>
                  </a:lnTo>
                  <a:lnTo>
                    <a:pt x="338328" y="2659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021583" y="6501636"/>
            <a:ext cx="397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The computer</a:t>
            </a:r>
            <a:r>
              <a:rPr sz="1800" spc="-1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2BD8"/>
                </a:solidFill>
                <a:latin typeface="Arial"/>
                <a:cs typeface="Arial"/>
              </a:rPr>
              <a:t>robot.cs.washington.edu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4438" y="728726"/>
            <a:ext cx="5589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Audio and</a:t>
            </a:r>
            <a:r>
              <a:rPr spc="-145" dirty="0"/>
              <a:t> </a:t>
            </a:r>
            <a:r>
              <a:rPr dirty="0"/>
              <a:t>Video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17445" y="2472944"/>
            <a:ext cx="6753859" cy="329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Audio and video have become key types of traffic,  e.g., voice over IP, and video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streaming.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Digital audio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Digital video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Streaming stored media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Streaming live media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Real-time conferencing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Audio</a:t>
            </a:r>
            <a:r>
              <a:rPr spc="-105" dirty="0"/>
              <a:t> </a:t>
            </a:r>
            <a:r>
              <a:rPr spc="-5"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1693417"/>
            <a:ext cx="7461884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1150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ADC (Analog-to-Digital Converter) produces digital  audio from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microphone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Telephone: 8000 8-bit samples/second (64 Kbps);  computer audio is usually better quality (e.g., 16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bit)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72233" y="3512820"/>
            <a:ext cx="3020695" cy="2746375"/>
            <a:chOff x="1872233" y="3512820"/>
            <a:chExt cx="3020695" cy="27463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2233" y="3512820"/>
              <a:ext cx="3020567" cy="27264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74313" y="5937504"/>
              <a:ext cx="525780" cy="321945"/>
            </a:xfrm>
            <a:custGeom>
              <a:avLst/>
              <a:gdLst/>
              <a:ahLst/>
              <a:cxnLst/>
              <a:rect l="l" t="t" r="r" b="b"/>
              <a:pathLst>
                <a:path w="525779" h="321945">
                  <a:moveTo>
                    <a:pt x="525779" y="321563"/>
                  </a:moveTo>
                  <a:lnTo>
                    <a:pt x="525779" y="0"/>
                  </a:lnTo>
                  <a:lnTo>
                    <a:pt x="0" y="0"/>
                  </a:lnTo>
                  <a:lnTo>
                    <a:pt x="0" y="321563"/>
                  </a:lnTo>
                  <a:lnTo>
                    <a:pt x="525779" y="3215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17870" y="3505200"/>
            <a:ext cx="2458973" cy="250012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029200" y="4833365"/>
            <a:ext cx="641985" cy="111760"/>
          </a:xfrm>
          <a:custGeom>
            <a:avLst/>
            <a:gdLst/>
            <a:ahLst/>
            <a:cxnLst/>
            <a:rect l="l" t="t" r="r" b="b"/>
            <a:pathLst>
              <a:path w="641985" h="111760">
                <a:moveTo>
                  <a:pt x="603775" y="55625"/>
                </a:moveTo>
                <a:lnTo>
                  <a:pt x="588134" y="46397"/>
                </a:lnTo>
                <a:lnTo>
                  <a:pt x="0" y="44957"/>
                </a:lnTo>
                <a:lnTo>
                  <a:pt x="0" y="64007"/>
                </a:lnTo>
                <a:lnTo>
                  <a:pt x="587132" y="65445"/>
                </a:lnTo>
                <a:lnTo>
                  <a:pt x="603775" y="55625"/>
                </a:lnTo>
                <a:close/>
              </a:path>
              <a:path w="641985" h="111760">
                <a:moveTo>
                  <a:pt x="641604" y="55625"/>
                </a:moveTo>
                <a:lnTo>
                  <a:pt x="551688" y="3047"/>
                </a:lnTo>
                <a:lnTo>
                  <a:pt x="547116" y="0"/>
                </a:lnTo>
                <a:lnTo>
                  <a:pt x="541020" y="1523"/>
                </a:lnTo>
                <a:lnTo>
                  <a:pt x="537972" y="6095"/>
                </a:lnTo>
                <a:lnTo>
                  <a:pt x="535686" y="10667"/>
                </a:lnTo>
                <a:lnTo>
                  <a:pt x="537210" y="16763"/>
                </a:lnTo>
                <a:lnTo>
                  <a:pt x="541782" y="19049"/>
                </a:lnTo>
                <a:lnTo>
                  <a:pt x="588134" y="46397"/>
                </a:lnTo>
                <a:lnTo>
                  <a:pt x="622554" y="46481"/>
                </a:lnTo>
                <a:lnTo>
                  <a:pt x="622554" y="66671"/>
                </a:lnTo>
                <a:lnTo>
                  <a:pt x="641604" y="55625"/>
                </a:lnTo>
                <a:close/>
              </a:path>
              <a:path w="641985" h="111760">
                <a:moveTo>
                  <a:pt x="622554" y="66671"/>
                </a:moveTo>
                <a:lnTo>
                  <a:pt x="622554" y="65531"/>
                </a:lnTo>
                <a:lnTo>
                  <a:pt x="587132" y="65445"/>
                </a:lnTo>
                <a:lnTo>
                  <a:pt x="541782" y="92201"/>
                </a:lnTo>
                <a:lnTo>
                  <a:pt x="537210" y="94487"/>
                </a:lnTo>
                <a:lnTo>
                  <a:pt x="535686" y="100583"/>
                </a:lnTo>
                <a:lnTo>
                  <a:pt x="537972" y="105155"/>
                </a:lnTo>
                <a:lnTo>
                  <a:pt x="541020" y="109727"/>
                </a:lnTo>
                <a:lnTo>
                  <a:pt x="546354" y="111251"/>
                </a:lnTo>
                <a:lnTo>
                  <a:pt x="550926" y="108203"/>
                </a:lnTo>
                <a:lnTo>
                  <a:pt x="622554" y="66671"/>
                </a:lnTo>
                <a:close/>
              </a:path>
              <a:path w="641985" h="111760">
                <a:moveTo>
                  <a:pt x="617982" y="65520"/>
                </a:moveTo>
                <a:lnTo>
                  <a:pt x="617982" y="64007"/>
                </a:lnTo>
                <a:lnTo>
                  <a:pt x="603775" y="55625"/>
                </a:lnTo>
                <a:lnTo>
                  <a:pt x="587132" y="65445"/>
                </a:lnTo>
                <a:lnTo>
                  <a:pt x="617982" y="65520"/>
                </a:lnTo>
                <a:close/>
              </a:path>
              <a:path w="641985" h="111760">
                <a:moveTo>
                  <a:pt x="622554" y="65531"/>
                </a:moveTo>
                <a:lnTo>
                  <a:pt x="622554" y="46481"/>
                </a:lnTo>
                <a:lnTo>
                  <a:pt x="588134" y="46397"/>
                </a:lnTo>
                <a:lnTo>
                  <a:pt x="603775" y="55625"/>
                </a:lnTo>
                <a:lnTo>
                  <a:pt x="617982" y="47243"/>
                </a:lnTo>
                <a:lnTo>
                  <a:pt x="617982" y="65520"/>
                </a:lnTo>
                <a:lnTo>
                  <a:pt x="622554" y="65531"/>
                </a:lnTo>
                <a:close/>
              </a:path>
              <a:path w="641985" h="111760">
                <a:moveTo>
                  <a:pt x="617982" y="64007"/>
                </a:moveTo>
                <a:lnTo>
                  <a:pt x="617982" y="47243"/>
                </a:lnTo>
                <a:lnTo>
                  <a:pt x="603775" y="55625"/>
                </a:lnTo>
                <a:lnTo>
                  <a:pt x="617982" y="64007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79746" y="4546345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ADC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48204" y="6065010"/>
            <a:ext cx="180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Continuous</a:t>
            </a: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audio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81826" y="6049008"/>
            <a:ext cx="1283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Digital</a:t>
            </a:r>
            <a:r>
              <a:rPr sz="1800" spc="-10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audio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84245" y="6339330"/>
            <a:ext cx="1193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(sine</a:t>
            </a:r>
            <a:r>
              <a:rPr sz="1800" spc="-10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wave)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89167" y="6323329"/>
            <a:ext cx="266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(sampled,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4-bit</a:t>
            </a: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quantized)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Audio</a:t>
            </a:r>
            <a:r>
              <a:rPr spc="-105" dirty="0"/>
              <a:t> </a:t>
            </a:r>
            <a:r>
              <a:rPr spc="-5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53615"/>
            <a:ext cx="756793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Digital audio is typically compressed before it is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Lossy encoders (like </a:t>
            </a:r>
            <a:r>
              <a:rPr sz="2400" dirty="0">
                <a:latin typeface="Arial"/>
                <a:cs typeface="Arial"/>
              </a:rPr>
              <a:t>AAC) </a:t>
            </a:r>
            <a:r>
              <a:rPr sz="2400" spc="-5" dirty="0">
                <a:latin typeface="Arial"/>
                <a:cs typeface="Arial"/>
              </a:rPr>
              <a:t>exploit human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perception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Large compression ratios (can be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&gt;10X)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433" y="3394709"/>
            <a:ext cx="8420100" cy="244373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95754" y="5896609"/>
            <a:ext cx="2172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81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Sensitivity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of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ear 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varies with</a:t>
            </a:r>
            <a:r>
              <a:rPr sz="1800" spc="-12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frequency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60617" y="5901944"/>
            <a:ext cx="2209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0" marR="5080" indent="-432434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loud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tone can</a:t>
            </a:r>
            <a:r>
              <a:rPr sz="1800" spc="-21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mask  nearby</a:t>
            </a:r>
            <a:r>
              <a:rPr sz="1800" spc="-3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tones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Video</a:t>
            </a:r>
            <a:r>
              <a:rPr spc="-105" dirty="0"/>
              <a:t> </a:t>
            </a:r>
            <a:r>
              <a:rPr spc="-5"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596505" cy="356107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Video is digitized as pixels (sampled,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quantized)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TV quality: 640x480 pixels, 24-bit color, 30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times/sec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Video is sent compressed due to its large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bandwidth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Lossy compression exploits human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perception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9"/>
              </a:spcBef>
              <a:tabLst>
                <a:tab pos="812165" algn="l"/>
              </a:tabLst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−	</a:t>
            </a:r>
            <a:r>
              <a:rPr sz="2000" spc="-5" dirty="0">
                <a:latin typeface="Arial"/>
                <a:cs typeface="Arial"/>
              </a:rPr>
              <a:t>E.g., JPEG for still </a:t>
            </a:r>
            <a:r>
              <a:rPr sz="2000" spc="-10" dirty="0">
                <a:latin typeface="Arial"/>
                <a:cs typeface="Arial"/>
              </a:rPr>
              <a:t>images, </a:t>
            </a:r>
            <a:r>
              <a:rPr sz="2000" spc="-5" dirty="0">
                <a:latin typeface="Arial"/>
                <a:cs typeface="Arial"/>
              </a:rPr>
              <a:t>MPEG, </a:t>
            </a:r>
            <a:r>
              <a:rPr sz="2000" spc="-10" dirty="0">
                <a:latin typeface="Arial"/>
                <a:cs typeface="Arial"/>
              </a:rPr>
              <a:t>H.264 </a:t>
            </a:r>
            <a:r>
              <a:rPr sz="2000" spc="-5" dirty="0">
                <a:latin typeface="Arial"/>
                <a:cs typeface="Arial"/>
              </a:rPr>
              <a:t>for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video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Large compression ratios (often 50X for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video)</a:t>
            </a:r>
            <a:endParaRPr sz="2400">
              <a:latin typeface="Arial"/>
              <a:cs typeface="Arial"/>
            </a:endParaRPr>
          </a:p>
          <a:p>
            <a:pPr marL="469900" marR="61150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Video is normally </a:t>
            </a:r>
            <a:r>
              <a:rPr sz="2400" dirty="0">
                <a:latin typeface="Arial"/>
                <a:cs typeface="Arial"/>
              </a:rPr>
              <a:t>&gt; 1 </a:t>
            </a:r>
            <a:r>
              <a:rPr sz="2400" spc="-5" dirty="0">
                <a:latin typeface="Arial"/>
                <a:cs typeface="Arial"/>
              </a:rPr>
              <a:t>Mbps, versus &gt;10 kbps </a:t>
            </a:r>
            <a:r>
              <a:rPr sz="2400" dirty="0">
                <a:latin typeface="Arial"/>
                <a:cs typeface="Arial"/>
              </a:rPr>
              <a:t>for  </a:t>
            </a:r>
            <a:r>
              <a:rPr sz="2400" spc="-5" dirty="0">
                <a:latin typeface="Arial"/>
                <a:cs typeface="Arial"/>
              </a:rPr>
              <a:t>speech and &gt;100 kbps for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music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Video</a:t>
            </a:r>
            <a:r>
              <a:rPr spc="-105" dirty="0"/>
              <a:t> </a:t>
            </a:r>
            <a:r>
              <a:rPr spc="-5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6853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JPEG </a:t>
            </a:r>
            <a:r>
              <a:rPr sz="2400" spc="-5" dirty="0">
                <a:latin typeface="Arial"/>
                <a:cs typeface="Arial"/>
              </a:rPr>
              <a:t>lossy compression sequence for one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212" y="3475466"/>
            <a:ext cx="8388671" cy="82775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6446" y="4425188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Step</a:t>
            </a:r>
            <a:r>
              <a:rPr sz="1800" spc="-9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0210" y="4430514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Step</a:t>
            </a:r>
            <a:r>
              <a:rPr sz="1800" spc="-9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26654" y="4425188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Step</a:t>
            </a:r>
            <a:r>
              <a:rPr sz="1800" spc="-9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12704" y="4441190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Step</a:t>
            </a:r>
            <a:r>
              <a:rPr sz="1800" spc="-9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Video</a:t>
            </a:r>
            <a:r>
              <a:rPr spc="-105" dirty="0"/>
              <a:t> </a:t>
            </a:r>
            <a:r>
              <a:rPr spc="-5"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651508"/>
            <a:ext cx="7346950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Step 1: Pixels are mapped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luminance/chrominance  (YCbCr) color space and chrominance is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sub-sampled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eye is less sensitive to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chrominance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7155" y="3130295"/>
            <a:ext cx="3553460" cy="2992755"/>
            <a:chOff x="867155" y="3130295"/>
            <a:chExt cx="3553460" cy="2992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155" y="3130295"/>
              <a:ext cx="3143250" cy="222275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978401" y="4633721"/>
              <a:ext cx="441959" cy="110489"/>
            </a:xfrm>
            <a:custGeom>
              <a:avLst/>
              <a:gdLst/>
              <a:ahLst/>
              <a:cxnLst/>
              <a:rect l="l" t="t" r="r" b="b"/>
              <a:pathLst>
                <a:path w="441960" h="110489">
                  <a:moveTo>
                    <a:pt x="403320" y="55512"/>
                  </a:moveTo>
                  <a:lnTo>
                    <a:pt x="387956" y="46356"/>
                  </a:lnTo>
                  <a:lnTo>
                    <a:pt x="0" y="44957"/>
                  </a:lnTo>
                  <a:lnTo>
                    <a:pt x="0" y="64007"/>
                  </a:lnTo>
                  <a:lnTo>
                    <a:pt x="386272" y="65399"/>
                  </a:lnTo>
                  <a:lnTo>
                    <a:pt x="403320" y="55512"/>
                  </a:lnTo>
                  <a:close/>
                </a:path>
                <a:path w="441960" h="110489">
                  <a:moveTo>
                    <a:pt x="422909" y="66671"/>
                  </a:moveTo>
                  <a:lnTo>
                    <a:pt x="422909" y="65531"/>
                  </a:lnTo>
                  <a:lnTo>
                    <a:pt x="386272" y="65399"/>
                  </a:lnTo>
                  <a:lnTo>
                    <a:pt x="341376" y="91439"/>
                  </a:lnTo>
                  <a:lnTo>
                    <a:pt x="336804" y="94487"/>
                  </a:lnTo>
                  <a:lnTo>
                    <a:pt x="335280" y="99821"/>
                  </a:lnTo>
                  <a:lnTo>
                    <a:pt x="338328" y="104393"/>
                  </a:lnTo>
                  <a:lnTo>
                    <a:pt x="340614" y="108965"/>
                  </a:lnTo>
                  <a:lnTo>
                    <a:pt x="346710" y="110489"/>
                  </a:lnTo>
                  <a:lnTo>
                    <a:pt x="351282" y="108203"/>
                  </a:lnTo>
                  <a:lnTo>
                    <a:pt x="422909" y="66671"/>
                  </a:lnTo>
                  <a:close/>
                </a:path>
                <a:path w="441960" h="110489">
                  <a:moveTo>
                    <a:pt x="441959" y="55625"/>
                  </a:moveTo>
                  <a:lnTo>
                    <a:pt x="351282" y="3047"/>
                  </a:lnTo>
                  <a:lnTo>
                    <a:pt x="346710" y="0"/>
                  </a:lnTo>
                  <a:lnTo>
                    <a:pt x="341376" y="1523"/>
                  </a:lnTo>
                  <a:lnTo>
                    <a:pt x="338328" y="6095"/>
                  </a:lnTo>
                  <a:lnTo>
                    <a:pt x="336042" y="10667"/>
                  </a:lnTo>
                  <a:lnTo>
                    <a:pt x="337566" y="16763"/>
                  </a:lnTo>
                  <a:lnTo>
                    <a:pt x="342138" y="19049"/>
                  </a:lnTo>
                  <a:lnTo>
                    <a:pt x="387956" y="46356"/>
                  </a:lnTo>
                  <a:lnTo>
                    <a:pt x="422909" y="46481"/>
                  </a:lnTo>
                  <a:lnTo>
                    <a:pt x="422909" y="66671"/>
                  </a:lnTo>
                  <a:lnTo>
                    <a:pt x="441959" y="55625"/>
                  </a:lnTo>
                  <a:close/>
                </a:path>
                <a:path w="441960" h="110489">
                  <a:moveTo>
                    <a:pt x="417576" y="65512"/>
                  </a:moveTo>
                  <a:lnTo>
                    <a:pt x="417576" y="64007"/>
                  </a:lnTo>
                  <a:lnTo>
                    <a:pt x="403320" y="55512"/>
                  </a:lnTo>
                  <a:lnTo>
                    <a:pt x="386272" y="65399"/>
                  </a:lnTo>
                  <a:lnTo>
                    <a:pt x="417576" y="65512"/>
                  </a:lnTo>
                  <a:close/>
                </a:path>
                <a:path w="441960" h="110489">
                  <a:moveTo>
                    <a:pt x="422909" y="65531"/>
                  </a:moveTo>
                  <a:lnTo>
                    <a:pt x="422909" y="46481"/>
                  </a:lnTo>
                  <a:lnTo>
                    <a:pt x="387956" y="46356"/>
                  </a:lnTo>
                  <a:lnTo>
                    <a:pt x="403320" y="55512"/>
                  </a:lnTo>
                  <a:lnTo>
                    <a:pt x="417576" y="47243"/>
                  </a:lnTo>
                  <a:lnTo>
                    <a:pt x="417576" y="65512"/>
                  </a:lnTo>
                  <a:lnTo>
                    <a:pt x="422909" y="65531"/>
                  </a:lnTo>
                  <a:close/>
                </a:path>
                <a:path w="441960" h="110489">
                  <a:moveTo>
                    <a:pt x="417576" y="64007"/>
                  </a:moveTo>
                  <a:lnTo>
                    <a:pt x="417576" y="47243"/>
                  </a:lnTo>
                  <a:lnTo>
                    <a:pt x="403320" y="55512"/>
                  </a:lnTo>
                  <a:lnTo>
                    <a:pt x="417576" y="64007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075" y="5353050"/>
              <a:ext cx="2885153" cy="6734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23159" y="5807201"/>
              <a:ext cx="462915" cy="315595"/>
            </a:xfrm>
            <a:custGeom>
              <a:avLst/>
              <a:gdLst/>
              <a:ahLst/>
              <a:cxnLst/>
              <a:rect l="l" t="t" r="r" b="b"/>
              <a:pathLst>
                <a:path w="462914" h="315595">
                  <a:moveTo>
                    <a:pt x="462534" y="315467"/>
                  </a:moveTo>
                  <a:lnTo>
                    <a:pt x="462534" y="0"/>
                  </a:lnTo>
                  <a:lnTo>
                    <a:pt x="0" y="0"/>
                  </a:lnTo>
                  <a:lnTo>
                    <a:pt x="0" y="315467"/>
                  </a:lnTo>
                  <a:lnTo>
                    <a:pt x="462534" y="315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82846" y="3125723"/>
            <a:ext cx="4728971" cy="303199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60517" y="6112255"/>
            <a:ext cx="1576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8-bit</a:t>
            </a:r>
            <a:r>
              <a:rPr sz="1800" spc="-10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luminance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40778" y="6117590"/>
            <a:ext cx="1957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8-bit</a:t>
            </a:r>
            <a:r>
              <a:rPr sz="1800" spc="-9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chrominances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75959" y="5817870"/>
            <a:ext cx="462915" cy="315595"/>
          </a:xfrm>
          <a:custGeom>
            <a:avLst/>
            <a:gdLst/>
            <a:ahLst/>
            <a:cxnLst/>
            <a:rect l="l" t="t" r="r" b="b"/>
            <a:pathLst>
              <a:path w="462914" h="315595">
                <a:moveTo>
                  <a:pt x="462534" y="315467"/>
                </a:moveTo>
                <a:lnTo>
                  <a:pt x="462534" y="0"/>
                </a:lnTo>
                <a:lnTo>
                  <a:pt x="0" y="0"/>
                </a:lnTo>
                <a:lnTo>
                  <a:pt x="0" y="315468"/>
                </a:lnTo>
                <a:lnTo>
                  <a:pt x="462534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16227" y="6222744"/>
            <a:ext cx="237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Input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24-bit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RGB</a:t>
            </a:r>
            <a:r>
              <a:rPr sz="1800" spc="-9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pixels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43626" y="6386576"/>
            <a:ext cx="610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pixels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2885" y="6391908"/>
            <a:ext cx="1753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for every 4</a:t>
            </a:r>
            <a:r>
              <a:rPr sz="1800" spc="-11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pixels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Video</a:t>
            </a:r>
            <a:r>
              <a:rPr spc="-105" dirty="0"/>
              <a:t> </a:t>
            </a:r>
            <a:r>
              <a:rPr spc="-5" dirty="0"/>
              <a:t>(4)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1819147"/>
            <a:ext cx="7512684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Step 2: Each component block is transformed to spatial  frequencies with DCT (Discrete Cosine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Transformation)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Captures the key image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35202" y="3105911"/>
            <a:ext cx="7623175" cy="3235325"/>
            <a:chOff x="1235202" y="3105911"/>
            <a:chExt cx="7623175" cy="32353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5202" y="3105911"/>
              <a:ext cx="7623047" cy="32263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16936" y="6086093"/>
              <a:ext cx="4314825" cy="246379"/>
            </a:xfrm>
            <a:custGeom>
              <a:avLst/>
              <a:gdLst/>
              <a:ahLst/>
              <a:cxnLst/>
              <a:rect l="l" t="t" r="r" b="b"/>
              <a:pathLst>
                <a:path w="4314825" h="246379">
                  <a:moveTo>
                    <a:pt x="462534" y="25908"/>
                  </a:moveTo>
                  <a:lnTo>
                    <a:pt x="0" y="25908"/>
                  </a:lnTo>
                  <a:lnTo>
                    <a:pt x="0" y="246126"/>
                  </a:lnTo>
                  <a:lnTo>
                    <a:pt x="462534" y="246126"/>
                  </a:lnTo>
                  <a:lnTo>
                    <a:pt x="462534" y="25908"/>
                  </a:lnTo>
                  <a:close/>
                </a:path>
                <a:path w="4314825" h="246379">
                  <a:moveTo>
                    <a:pt x="4314444" y="0"/>
                  </a:moveTo>
                  <a:lnTo>
                    <a:pt x="3851910" y="0"/>
                  </a:lnTo>
                  <a:lnTo>
                    <a:pt x="3851910" y="246126"/>
                  </a:lnTo>
                  <a:lnTo>
                    <a:pt x="4314444" y="246126"/>
                  </a:lnTo>
                  <a:lnTo>
                    <a:pt x="4314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9579" y="6332219"/>
              <a:ext cx="3980014" cy="842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989835" y="6391146"/>
            <a:ext cx="2247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One component</a:t>
            </a:r>
            <a:r>
              <a:rPr sz="1800" spc="-11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block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79660" y="6375144"/>
            <a:ext cx="1908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2BD8"/>
                </a:solidFill>
                <a:latin typeface="Arial"/>
                <a:cs typeface="Arial"/>
              </a:rPr>
              <a:t>Transformed</a:t>
            </a:r>
            <a:r>
              <a:rPr sz="1800" spc="-6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block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Video</a:t>
            </a:r>
            <a:r>
              <a:rPr spc="-105" dirty="0"/>
              <a:t> </a:t>
            </a:r>
            <a:r>
              <a:rPr spc="-5"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924303"/>
            <a:ext cx="7359650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79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Step 3: DCT coefficients are quantized by dividing by  thresholds; reduces bits </a:t>
            </a: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higher spatial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frequencies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Top left element is differenced over blocks (Step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4)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237" y="3394709"/>
            <a:ext cx="8535923" cy="270281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25850" y="5936994"/>
            <a:ext cx="110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2BD8"/>
                </a:solidFill>
                <a:latin typeface="Arial"/>
                <a:cs typeface="Arial"/>
              </a:rPr>
              <a:t>/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74384" y="5889750"/>
            <a:ext cx="203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2BD8"/>
                </a:solidFill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18029" y="5981191"/>
            <a:ext cx="534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Input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4804" y="5965190"/>
            <a:ext cx="1157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Thresholds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28798" y="5981191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Output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Video</a:t>
            </a:r>
            <a:r>
              <a:rPr spc="-105" dirty="0"/>
              <a:t> </a:t>
            </a:r>
            <a:r>
              <a:rPr spc="-5" dirty="0"/>
              <a:t>(6)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18791"/>
            <a:ext cx="75634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Step 5: The block is run-length encoded 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zig-zag  order. Then it is Huffman coded before sending (Step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6)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2532" y="3139439"/>
            <a:ext cx="4594097" cy="317220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729738" y="6338570"/>
            <a:ext cx="4567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Order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in which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block coefficients are</a:t>
            </a:r>
            <a:r>
              <a:rPr sz="1800" spc="-9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sent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Video</a:t>
            </a:r>
            <a:r>
              <a:rPr spc="-105" dirty="0"/>
              <a:t> </a:t>
            </a:r>
            <a:r>
              <a:rPr spc="-5" dirty="0"/>
              <a:t>(7)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1829815"/>
            <a:ext cx="759333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5104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MPEG compresses over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sequence of frames, further  using motion tracking to remove temporal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redundancy</a:t>
            </a:r>
            <a:endParaRPr sz="2400">
              <a:latin typeface="Arial"/>
              <a:cs typeface="Arial"/>
            </a:endParaRPr>
          </a:p>
          <a:p>
            <a:pPr marL="812800" indent="-344170">
              <a:lnSpc>
                <a:spcPct val="100000"/>
              </a:lnSpc>
              <a:spcBef>
                <a:spcPts val="489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I (Intra-coded) frames are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self-contained</a:t>
            </a:r>
            <a:endParaRPr sz="200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P (Predictive) frames use block motion </a:t>
            </a:r>
            <a:r>
              <a:rPr sz="2000" spc="-10" dirty="0">
                <a:latin typeface="Arial"/>
                <a:cs typeface="Arial"/>
              </a:rPr>
              <a:t>predictions</a:t>
            </a:r>
            <a:endParaRPr sz="200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B (Bidirectional) frames may base </a:t>
            </a:r>
            <a:r>
              <a:rPr sz="2000" spc="-10" dirty="0">
                <a:latin typeface="Arial"/>
                <a:cs typeface="Arial"/>
              </a:rPr>
              <a:t>prediction </a:t>
            </a:r>
            <a:r>
              <a:rPr sz="2000" spc="-5" dirty="0">
                <a:latin typeface="Arial"/>
                <a:cs typeface="Arial"/>
              </a:rPr>
              <a:t>on future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frame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51382" y="4000500"/>
            <a:ext cx="8251190" cy="2052955"/>
            <a:chOff x="1151382" y="4000500"/>
            <a:chExt cx="8251190" cy="20529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2624" y="4000500"/>
              <a:ext cx="8219693" cy="13525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830" y="5092446"/>
              <a:ext cx="386288" cy="2606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74460" y="5089025"/>
              <a:ext cx="395605" cy="264160"/>
            </a:xfrm>
            <a:custGeom>
              <a:avLst/>
              <a:gdLst/>
              <a:ahLst/>
              <a:cxnLst/>
              <a:rect l="l" t="t" r="r" b="b"/>
              <a:pathLst>
                <a:path w="395605" h="264160">
                  <a:moveTo>
                    <a:pt x="395027" y="264024"/>
                  </a:moveTo>
                  <a:lnTo>
                    <a:pt x="376296" y="190250"/>
                  </a:lnTo>
                  <a:lnTo>
                    <a:pt x="362423" y="152137"/>
                  </a:lnTo>
                  <a:lnTo>
                    <a:pt x="329890" y="88649"/>
                  </a:lnTo>
                  <a:lnTo>
                    <a:pt x="292279" y="42136"/>
                  </a:lnTo>
                  <a:lnTo>
                    <a:pt x="251158" y="12589"/>
                  </a:lnTo>
                  <a:lnTo>
                    <a:pt x="208093" y="0"/>
                  </a:lnTo>
                  <a:lnTo>
                    <a:pt x="186320" y="61"/>
                  </a:lnTo>
                  <a:lnTo>
                    <a:pt x="143276" y="12892"/>
                  </a:lnTo>
                  <a:lnTo>
                    <a:pt x="102203" y="42658"/>
                  </a:lnTo>
                  <a:lnTo>
                    <a:pt x="64668" y="89350"/>
                  </a:lnTo>
                  <a:lnTo>
                    <a:pt x="32239" y="152961"/>
                  </a:lnTo>
                  <a:lnTo>
                    <a:pt x="18428" y="191107"/>
                  </a:lnTo>
                  <a:lnTo>
                    <a:pt x="6481" y="233480"/>
                  </a:lnTo>
                  <a:lnTo>
                    <a:pt x="0" y="264024"/>
                  </a:lnTo>
                  <a:lnTo>
                    <a:pt x="8999" y="264024"/>
                  </a:lnTo>
                  <a:lnTo>
                    <a:pt x="14129" y="240636"/>
                  </a:lnTo>
                  <a:lnTo>
                    <a:pt x="27854" y="193567"/>
                  </a:lnTo>
                  <a:lnTo>
                    <a:pt x="45459" y="147386"/>
                  </a:lnTo>
                  <a:lnTo>
                    <a:pt x="67120" y="104348"/>
                  </a:lnTo>
                  <a:lnTo>
                    <a:pt x="93017" y="66710"/>
                  </a:lnTo>
                  <a:lnTo>
                    <a:pt x="123328" y="36728"/>
                  </a:lnTo>
                  <a:lnTo>
                    <a:pt x="158230" y="16657"/>
                  </a:lnTo>
                  <a:lnTo>
                    <a:pt x="197901" y="8754"/>
                  </a:lnTo>
                  <a:lnTo>
                    <a:pt x="208093" y="8795"/>
                  </a:lnTo>
                  <a:lnTo>
                    <a:pt x="255658" y="26056"/>
                  </a:lnTo>
                  <a:lnTo>
                    <a:pt x="287976" y="51543"/>
                  </a:lnTo>
                  <a:lnTo>
                    <a:pt x="315685" y="84916"/>
                  </a:lnTo>
                  <a:lnTo>
                    <a:pt x="339042" y="124347"/>
                  </a:lnTo>
                  <a:lnTo>
                    <a:pt x="358302" y="168012"/>
                  </a:lnTo>
                  <a:lnTo>
                    <a:pt x="373722" y="214085"/>
                  </a:lnTo>
                  <a:lnTo>
                    <a:pt x="385558" y="260741"/>
                  </a:lnTo>
                  <a:lnTo>
                    <a:pt x="386173" y="264024"/>
                  </a:lnTo>
                  <a:lnTo>
                    <a:pt x="395027" y="264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5353" y="5087111"/>
              <a:ext cx="388935" cy="26593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10904" y="5083648"/>
              <a:ext cx="397510" cy="269875"/>
            </a:xfrm>
            <a:custGeom>
              <a:avLst/>
              <a:gdLst/>
              <a:ahLst/>
              <a:cxnLst/>
              <a:rect l="l" t="t" r="r" b="b"/>
              <a:pathLst>
                <a:path w="397510" h="269875">
                  <a:moveTo>
                    <a:pt x="397281" y="269401"/>
                  </a:moveTo>
                  <a:lnTo>
                    <a:pt x="377441" y="190275"/>
                  </a:lnTo>
                  <a:lnTo>
                    <a:pt x="363585" y="152159"/>
                  </a:lnTo>
                  <a:lnTo>
                    <a:pt x="331084" y="88663"/>
                  </a:lnTo>
                  <a:lnTo>
                    <a:pt x="293500" y="42144"/>
                  </a:lnTo>
                  <a:lnTo>
                    <a:pt x="252399" y="12592"/>
                  </a:lnTo>
                  <a:lnTo>
                    <a:pt x="209347" y="0"/>
                  </a:lnTo>
                  <a:lnTo>
                    <a:pt x="187578" y="60"/>
                  </a:lnTo>
                  <a:lnTo>
                    <a:pt x="144534" y="12890"/>
                  </a:lnTo>
                  <a:lnTo>
                    <a:pt x="103452" y="42658"/>
                  </a:lnTo>
                  <a:lnTo>
                    <a:pt x="65898" y="89354"/>
                  </a:lnTo>
                  <a:lnTo>
                    <a:pt x="33438" y="152972"/>
                  </a:lnTo>
                  <a:lnTo>
                    <a:pt x="19607" y="191123"/>
                  </a:lnTo>
                  <a:lnTo>
                    <a:pt x="7636" y="233501"/>
                  </a:lnTo>
                  <a:lnTo>
                    <a:pt x="0" y="269401"/>
                  </a:lnTo>
                  <a:lnTo>
                    <a:pt x="10163" y="269401"/>
                  </a:lnTo>
                  <a:lnTo>
                    <a:pt x="18676" y="230939"/>
                  </a:lnTo>
                  <a:lnTo>
                    <a:pt x="31001" y="188553"/>
                  </a:lnTo>
                  <a:lnTo>
                    <a:pt x="45055" y="150757"/>
                  </a:lnTo>
                  <a:lnTo>
                    <a:pt x="77582" y="88786"/>
                  </a:lnTo>
                  <a:lnTo>
                    <a:pt x="114727" y="44738"/>
                  </a:lnTo>
                  <a:lnTo>
                    <a:pt x="154955" y="18324"/>
                  </a:lnTo>
                  <a:lnTo>
                    <a:pt x="196736" y="9258"/>
                  </a:lnTo>
                  <a:lnTo>
                    <a:pt x="217730" y="11140"/>
                  </a:lnTo>
                  <a:lnTo>
                    <a:pt x="258966" y="27554"/>
                  </a:lnTo>
                  <a:lnTo>
                    <a:pt x="297923" y="60596"/>
                  </a:lnTo>
                  <a:lnTo>
                    <a:pt x="333069" y="109976"/>
                  </a:lnTo>
                  <a:lnTo>
                    <a:pt x="362872" y="175408"/>
                  </a:lnTo>
                  <a:lnTo>
                    <a:pt x="375290" y="214053"/>
                  </a:lnTo>
                  <a:lnTo>
                    <a:pt x="385799" y="256603"/>
                  </a:lnTo>
                  <a:lnTo>
                    <a:pt x="388116" y="269401"/>
                  </a:lnTo>
                  <a:lnTo>
                    <a:pt x="397281" y="2694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91553" y="5097780"/>
              <a:ext cx="384809" cy="25527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087398" y="5094243"/>
              <a:ext cx="393700" cy="259079"/>
            </a:xfrm>
            <a:custGeom>
              <a:avLst/>
              <a:gdLst/>
              <a:ahLst/>
              <a:cxnLst/>
              <a:rect l="l" t="t" r="r" b="b"/>
              <a:pathLst>
                <a:path w="393700" h="259079">
                  <a:moveTo>
                    <a:pt x="393158" y="258806"/>
                  </a:moveTo>
                  <a:lnTo>
                    <a:pt x="375566" y="190569"/>
                  </a:lnTo>
                  <a:lnTo>
                    <a:pt x="361687" y="152466"/>
                  </a:lnTo>
                  <a:lnTo>
                    <a:pt x="329169" y="88954"/>
                  </a:lnTo>
                  <a:lnTo>
                    <a:pt x="291598" y="42373"/>
                  </a:lnTo>
                  <a:lnTo>
                    <a:pt x="250527" y="12723"/>
                  </a:lnTo>
                  <a:lnTo>
                    <a:pt x="207511" y="7"/>
                  </a:lnTo>
                  <a:lnTo>
                    <a:pt x="185759" y="0"/>
                  </a:lnTo>
                  <a:lnTo>
                    <a:pt x="164104" y="4226"/>
                  </a:lnTo>
                  <a:lnTo>
                    <a:pt x="121858" y="25383"/>
                  </a:lnTo>
                  <a:lnTo>
                    <a:pt x="82328" y="63479"/>
                  </a:lnTo>
                  <a:lnTo>
                    <a:pt x="47067" y="118517"/>
                  </a:lnTo>
                  <a:lnTo>
                    <a:pt x="17629" y="190498"/>
                  </a:lnTo>
                  <a:lnTo>
                    <a:pt x="5580" y="232843"/>
                  </a:lnTo>
                  <a:lnTo>
                    <a:pt x="0" y="258806"/>
                  </a:lnTo>
                  <a:lnTo>
                    <a:pt x="9230" y="258806"/>
                  </a:lnTo>
                  <a:lnTo>
                    <a:pt x="13150" y="240836"/>
                  </a:lnTo>
                  <a:lnTo>
                    <a:pt x="26838" y="193872"/>
                  </a:lnTo>
                  <a:lnTo>
                    <a:pt x="44426" y="147778"/>
                  </a:lnTo>
                  <a:lnTo>
                    <a:pt x="66078" y="104775"/>
                  </a:lnTo>
                  <a:lnTo>
                    <a:pt x="91954" y="67085"/>
                  </a:lnTo>
                  <a:lnTo>
                    <a:pt x="122219" y="36929"/>
                  </a:lnTo>
                  <a:lnTo>
                    <a:pt x="157033" y="16530"/>
                  </a:lnTo>
                  <a:lnTo>
                    <a:pt x="196559" y="8108"/>
                  </a:lnTo>
                  <a:lnTo>
                    <a:pt x="207227" y="8870"/>
                  </a:lnTo>
                  <a:lnTo>
                    <a:pt x="254007" y="25486"/>
                  </a:lnTo>
                  <a:lnTo>
                    <a:pt x="286256" y="50689"/>
                  </a:lnTo>
                  <a:lnTo>
                    <a:pt x="314071" y="84085"/>
                  </a:lnTo>
                  <a:lnTo>
                    <a:pt x="337645" y="123756"/>
                  </a:lnTo>
                  <a:lnTo>
                    <a:pt x="357170" y="167781"/>
                  </a:lnTo>
                  <a:lnTo>
                    <a:pt x="372837" y="214242"/>
                  </a:lnTo>
                  <a:lnTo>
                    <a:pt x="384223" y="258806"/>
                  </a:lnTo>
                  <a:lnTo>
                    <a:pt x="393158" y="258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0877" y="5353050"/>
              <a:ext cx="8073435" cy="44260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050" y="5353050"/>
              <a:ext cx="419862" cy="5905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56716" y="5353049"/>
              <a:ext cx="430530" cy="595630"/>
            </a:xfrm>
            <a:custGeom>
              <a:avLst/>
              <a:gdLst/>
              <a:ahLst/>
              <a:cxnLst/>
              <a:rect l="l" t="t" r="r" b="b"/>
              <a:pathLst>
                <a:path w="430530" h="595629">
                  <a:moveTo>
                    <a:pt x="26743" y="0"/>
                  </a:moveTo>
                  <a:lnTo>
                    <a:pt x="17744" y="0"/>
                  </a:lnTo>
                  <a:lnTo>
                    <a:pt x="14337" y="16053"/>
                  </a:lnTo>
                  <a:lnTo>
                    <a:pt x="6705" y="66875"/>
                  </a:lnTo>
                  <a:lnTo>
                    <a:pt x="1523" y="121920"/>
                  </a:lnTo>
                  <a:lnTo>
                    <a:pt x="0" y="165354"/>
                  </a:lnTo>
                  <a:lnTo>
                    <a:pt x="1524" y="208788"/>
                  </a:lnTo>
                  <a:lnTo>
                    <a:pt x="4572" y="251460"/>
                  </a:lnTo>
                  <a:lnTo>
                    <a:pt x="8710" y="288427"/>
                  </a:lnTo>
                  <a:lnTo>
                    <a:pt x="9906" y="294955"/>
                  </a:lnTo>
                  <a:lnTo>
                    <a:pt x="9905" y="143256"/>
                  </a:lnTo>
                  <a:lnTo>
                    <a:pt x="10667" y="121920"/>
                  </a:lnTo>
                  <a:lnTo>
                    <a:pt x="12191" y="100584"/>
                  </a:lnTo>
                  <a:lnTo>
                    <a:pt x="15348" y="64388"/>
                  </a:lnTo>
                  <a:lnTo>
                    <a:pt x="21849" y="22312"/>
                  </a:lnTo>
                  <a:lnTo>
                    <a:pt x="26743" y="0"/>
                  </a:lnTo>
                  <a:close/>
                </a:path>
                <a:path w="430530" h="595629">
                  <a:moveTo>
                    <a:pt x="420623" y="290358"/>
                  </a:moveTo>
                  <a:lnTo>
                    <a:pt x="420623" y="187452"/>
                  </a:lnTo>
                  <a:lnTo>
                    <a:pt x="419862" y="208788"/>
                  </a:lnTo>
                  <a:lnTo>
                    <a:pt x="417134" y="246392"/>
                  </a:lnTo>
                  <a:lnTo>
                    <a:pt x="411650" y="288841"/>
                  </a:lnTo>
                  <a:lnTo>
                    <a:pt x="403133" y="334315"/>
                  </a:lnTo>
                  <a:lnTo>
                    <a:pt x="391308" y="380994"/>
                  </a:lnTo>
                  <a:lnTo>
                    <a:pt x="375899" y="427058"/>
                  </a:lnTo>
                  <a:lnTo>
                    <a:pt x="356631" y="470686"/>
                  </a:lnTo>
                  <a:lnTo>
                    <a:pt x="333228" y="510060"/>
                  </a:lnTo>
                  <a:lnTo>
                    <a:pt x="305415" y="543359"/>
                  </a:lnTo>
                  <a:lnTo>
                    <a:pt x="272917" y="568764"/>
                  </a:lnTo>
                  <a:lnTo>
                    <a:pt x="235458" y="584454"/>
                  </a:lnTo>
                  <a:lnTo>
                    <a:pt x="225552" y="585978"/>
                  </a:lnTo>
                  <a:lnTo>
                    <a:pt x="214884" y="585978"/>
                  </a:lnTo>
                  <a:lnTo>
                    <a:pt x="172646" y="576520"/>
                  </a:lnTo>
                  <a:lnTo>
                    <a:pt x="135988" y="553646"/>
                  </a:lnTo>
                  <a:lnTo>
                    <a:pt x="104650" y="520127"/>
                  </a:lnTo>
                  <a:lnTo>
                    <a:pt x="78371" y="478734"/>
                  </a:lnTo>
                  <a:lnTo>
                    <a:pt x="56888" y="432241"/>
                  </a:lnTo>
                  <a:lnTo>
                    <a:pt x="39942" y="383418"/>
                  </a:lnTo>
                  <a:lnTo>
                    <a:pt x="27272" y="335039"/>
                  </a:lnTo>
                  <a:lnTo>
                    <a:pt x="18617" y="289875"/>
                  </a:lnTo>
                  <a:lnTo>
                    <a:pt x="13716" y="250698"/>
                  </a:lnTo>
                  <a:lnTo>
                    <a:pt x="10668" y="208788"/>
                  </a:lnTo>
                  <a:lnTo>
                    <a:pt x="9906" y="186690"/>
                  </a:lnTo>
                  <a:lnTo>
                    <a:pt x="9906" y="294955"/>
                  </a:lnTo>
                  <a:lnTo>
                    <a:pt x="28117" y="376959"/>
                  </a:lnTo>
                  <a:lnTo>
                    <a:pt x="43656" y="423858"/>
                  </a:lnTo>
                  <a:lnTo>
                    <a:pt x="63265" y="469401"/>
                  </a:lnTo>
                  <a:lnTo>
                    <a:pt x="87078" y="511255"/>
                  </a:lnTo>
                  <a:lnTo>
                    <a:pt x="115231" y="547087"/>
                  </a:lnTo>
                  <a:lnTo>
                    <a:pt x="147858" y="574565"/>
                  </a:lnTo>
                  <a:lnTo>
                    <a:pt x="185095" y="591354"/>
                  </a:lnTo>
                  <a:lnTo>
                    <a:pt x="227076" y="595122"/>
                  </a:lnTo>
                  <a:lnTo>
                    <a:pt x="237744" y="593598"/>
                  </a:lnTo>
                  <a:lnTo>
                    <a:pt x="286809" y="571137"/>
                  </a:lnTo>
                  <a:lnTo>
                    <a:pt x="319404" y="542329"/>
                  </a:lnTo>
                  <a:lnTo>
                    <a:pt x="347219" y="505906"/>
                  </a:lnTo>
                  <a:lnTo>
                    <a:pt x="370511" y="463652"/>
                  </a:lnTo>
                  <a:lnTo>
                    <a:pt x="389539" y="417347"/>
                  </a:lnTo>
                  <a:lnTo>
                    <a:pt x="404561" y="368775"/>
                  </a:lnTo>
                  <a:lnTo>
                    <a:pt x="415837" y="319717"/>
                  </a:lnTo>
                  <a:lnTo>
                    <a:pt x="420623" y="290358"/>
                  </a:lnTo>
                  <a:close/>
                </a:path>
                <a:path w="430530" h="595629">
                  <a:moveTo>
                    <a:pt x="430530" y="165354"/>
                  </a:moveTo>
                  <a:lnTo>
                    <a:pt x="429006" y="121158"/>
                  </a:lnTo>
                  <a:lnTo>
                    <a:pt x="423735" y="66050"/>
                  </a:lnTo>
                  <a:lnTo>
                    <a:pt x="416019" y="15193"/>
                  </a:lnTo>
                  <a:lnTo>
                    <a:pt x="412771" y="0"/>
                  </a:lnTo>
                  <a:lnTo>
                    <a:pt x="403917" y="0"/>
                  </a:lnTo>
                  <a:lnTo>
                    <a:pt x="411809" y="42128"/>
                  </a:lnTo>
                  <a:lnTo>
                    <a:pt x="417243" y="84471"/>
                  </a:lnTo>
                  <a:lnTo>
                    <a:pt x="419862" y="121920"/>
                  </a:lnTo>
                  <a:lnTo>
                    <a:pt x="420623" y="143256"/>
                  </a:lnTo>
                  <a:lnTo>
                    <a:pt x="420623" y="290358"/>
                  </a:lnTo>
                  <a:lnTo>
                    <a:pt x="423624" y="271956"/>
                  </a:lnTo>
                  <a:lnTo>
                    <a:pt x="428181" y="227273"/>
                  </a:lnTo>
                  <a:lnTo>
                    <a:pt x="430530" y="1653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99560" y="5353050"/>
              <a:ext cx="420624" cy="58597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094988" y="5353049"/>
              <a:ext cx="429895" cy="589915"/>
            </a:xfrm>
            <a:custGeom>
              <a:avLst/>
              <a:gdLst/>
              <a:ahLst/>
              <a:cxnLst/>
              <a:rect l="l" t="t" r="r" b="b"/>
              <a:pathLst>
                <a:path w="429895" h="589914">
                  <a:moveTo>
                    <a:pt x="26080" y="0"/>
                  </a:moveTo>
                  <a:lnTo>
                    <a:pt x="5976" y="61533"/>
                  </a:lnTo>
                  <a:lnTo>
                    <a:pt x="761" y="116586"/>
                  </a:lnTo>
                  <a:lnTo>
                    <a:pt x="0" y="137922"/>
                  </a:lnTo>
                  <a:lnTo>
                    <a:pt x="0" y="182118"/>
                  </a:lnTo>
                  <a:lnTo>
                    <a:pt x="762" y="203454"/>
                  </a:lnTo>
                  <a:lnTo>
                    <a:pt x="3810" y="246126"/>
                  </a:lnTo>
                  <a:lnTo>
                    <a:pt x="7965" y="283185"/>
                  </a:lnTo>
                  <a:lnTo>
                    <a:pt x="9144" y="289630"/>
                  </a:lnTo>
                  <a:lnTo>
                    <a:pt x="9143" y="137922"/>
                  </a:lnTo>
                  <a:lnTo>
                    <a:pt x="9905" y="116586"/>
                  </a:lnTo>
                  <a:lnTo>
                    <a:pt x="15895" y="60218"/>
                  </a:lnTo>
                  <a:lnTo>
                    <a:pt x="24188" y="8548"/>
                  </a:lnTo>
                  <a:lnTo>
                    <a:pt x="26080" y="0"/>
                  </a:lnTo>
                  <a:close/>
                </a:path>
                <a:path w="429895" h="589914">
                  <a:moveTo>
                    <a:pt x="419862" y="286244"/>
                  </a:moveTo>
                  <a:lnTo>
                    <a:pt x="419862" y="182118"/>
                  </a:lnTo>
                  <a:lnTo>
                    <a:pt x="419100" y="203454"/>
                  </a:lnTo>
                  <a:lnTo>
                    <a:pt x="416795" y="240558"/>
                  </a:lnTo>
                  <a:lnTo>
                    <a:pt x="411447" y="282869"/>
                  </a:lnTo>
                  <a:lnTo>
                    <a:pt x="402850" y="328472"/>
                  </a:lnTo>
                  <a:lnTo>
                    <a:pt x="390804" y="375453"/>
                  </a:lnTo>
                  <a:lnTo>
                    <a:pt x="375104" y="421900"/>
                  </a:lnTo>
                  <a:lnTo>
                    <a:pt x="355547" y="465897"/>
                  </a:lnTo>
                  <a:lnTo>
                    <a:pt x="331931" y="505532"/>
                  </a:lnTo>
                  <a:lnTo>
                    <a:pt x="304052" y="538890"/>
                  </a:lnTo>
                  <a:lnTo>
                    <a:pt x="271708" y="564057"/>
                  </a:lnTo>
                  <a:lnTo>
                    <a:pt x="234696" y="579120"/>
                  </a:lnTo>
                  <a:lnTo>
                    <a:pt x="224790" y="580644"/>
                  </a:lnTo>
                  <a:lnTo>
                    <a:pt x="214122" y="580644"/>
                  </a:lnTo>
                  <a:lnTo>
                    <a:pt x="172513" y="571811"/>
                  </a:lnTo>
                  <a:lnTo>
                    <a:pt x="136070" y="549121"/>
                  </a:lnTo>
                  <a:lnTo>
                    <a:pt x="104650" y="515467"/>
                  </a:lnTo>
                  <a:lnTo>
                    <a:pt x="78113" y="473744"/>
                  </a:lnTo>
                  <a:lnTo>
                    <a:pt x="56317" y="426845"/>
                  </a:lnTo>
                  <a:lnTo>
                    <a:pt x="39121" y="377664"/>
                  </a:lnTo>
                  <a:lnTo>
                    <a:pt x="26383" y="329094"/>
                  </a:lnTo>
                  <a:lnTo>
                    <a:pt x="17962" y="284029"/>
                  </a:lnTo>
                  <a:lnTo>
                    <a:pt x="11430" y="224028"/>
                  </a:lnTo>
                  <a:lnTo>
                    <a:pt x="9144" y="181356"/>
                  </a:lnTo>
                  <a:lnTo>
                    <a:pt x="9144" y="289630"/>
                  </a:lnTo>
                  <a:lnTo>
                    <a:pt x="27345" y="371725"/>
                  </a:lnTo>
                  <a:lnTo>
                    <a:pt x="42854" y="418572"/>
                  </a:lnTo>
                  <a:lnTo>
                    <a:pt x="62431" y="464048"/>
                  </a:lnTo>
                  <a:lnTo>
                    <a:pt x="86219" y="505837"/>
                  </a:lnTo>
                  <a:lnTo>
                    <a:pt x="114359" y="541622"/>
                  </a:lnTo>
                  <a:lnTo>
                    <a:pt x="146994" y="569087"/>
                  </a:lnTo>
                  <a:lnTo>
                    <a:pt x="184264" y="585914"/>
                  </a:lnTo>
                  <a:lnTo>
                    <a:pt x="226314" y="589788"/>
                  </a:lnTo>
                  <a:lnTo>
                    <a:pt x="236982" y="588264"/>
                  </a:lnTo>
                  <a:lnTo>
                    <a:pt x="286041" y="566060"/>
                  </a:lnTo>
                  <a:lnTo>
                    <a:pt x="318664" y="537358"/>
                  </a:lnTo>
                  <a:lnTo>
                    <a:pt x="346528" y="500928"/>
                  </a:lnTo>
                  <a:lnTo>
                    <a:pt x="369879" y="458585"/>
                  </a:lnTo>
                  <a:lnTo>
                    <a:pt x="388962" y="412146"/>
                  </a:lnTo>
                  <a:lnTo>
                    <a:pt x="404032" y="363402"/>
                  </a:lnTo>
                  <a:lnTo>
                    <a:pt x="415316" y="314252"/>
                  </a:lnTo>
                  <a:lnTo>
                    <a:pt x="419862" y="286244"/>
                  </a:lnTo>
                  <a:close/>
                </a:path>
                <a:path w="429895" h="589914">
                  <a:moveTo>
                    <a:pt x="429768" y="160020"/>
                  </a:moveTo>
                  <a:lnTo>
                    <a:pt x="428244" y="115824"/>
                  </a:lnTo>
                  <a:lnTo>
                    <a:pt x="422993" y="60712"/>
                  </a:lnTo>
                  <a:lnTo>
                    <a:pt x="415299" y="9850"/>
                  </a:lnTo>
                  <a:lnTo>
                    <a:pt x="413197" y="0"/>
                  </a:lnTo>
                  <a:lnTo>
                    <a:pt x="404032" y="0"/>
                  </a:lnTo>
                  <a:lnTo>
                    <a:pt x="410121" y="33621"/>
                  </a:lnTo>
                  <a:lnTo>
                    <a:pt x="416234" y="83873"/>
                  </a:lnTo>
                  <a:lnTo>
                    <a:pt x="419862" y="137922"/>
                  </a:lnTo>
                  <a:lnTo>
                    <a:pt x="419862" y="286244"/>
                  </a:lnTo>
                  <a:lnTo>
                    <a:pt x="423078" y="266429"/>
                  </a:lnTo>
                  <a:lnTo>
                    <a:pt x="427559" y="221779"/>
                  </a:lnTo>
                  <a:lnTo>
                    <a:pt x="429768" y="1600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3646" y="5353050"/>
              <a:ext cx="420624" cy="59588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51382" y="5353049"/>
              <a:ext cx="6400800" cy="700405"/>
            </a:xfrm>
            <a:custGeom>
              <a:avLst/>
              <a:gdLst/>
              <a:ahLst/>
              <a:cxnLst/>
              <a:rect l="l" t="t" r="r" b="b"/>
              <a:pathLst>
                <a:path w="6400800" h="700404">
                  <a:moveTo>
                    <a:pt x="441198" y="613410"/>
                  </a:moveTo>
                  <a:lnTo>
                    <a:pt x="351282" y="560832"/>
                  </a:lnTo>
                  <a:lnTo>
                    <a:pt x="346710" y="557784"/>
                  </a:lnTo>
                  <a:lnTo>
                    <a:pt x="340614" y="559308"/>
                  </a:lnTo>
                  <a:lnTo>
                    <a:pt x="338328" y="563880"/>
                  </a:lnTo>
                  <a:lnTo>
                    <a:pt x="335280" y="568452"/>
                  </a:lnTo>
                  <a:lnTo>
                    <a:pt x="336804" y="574548"/>
                  </a:lnTo>
                  <a:lnTo>
                    <a:pt x="341376" y="576834"/>
                  </a:lnTo>
                  <a:lnTo>
                    <a:pt x="387654" y="604151"/>
                  </a:lnTo>
                  <a:lnTo>
                    <a:pt x="0" y="602742"/>
                  </a:lnTo>
                  <a:lnTo>
                    <a:pt x="0" y="621792"/>
                  </a:lnTo>
                  <a:lnTo>
                    <a:pt x="386257" y="623189"/>
                  </a:lnTo>
                  <a:lnTo>
                    <a:pt x="341376" y="649224"/>
                  </a:lnTo>
                  <a:lnTo>
                    <a:pt x="336804" y="652272"/>
                  </a:lnTo>
                  <a:lnTo>
                    <a:pt x="335280" y="657606"/>
                  </a:lnTo>
                  <a:lnTo>
                    <a:pt x="337566" y="662178"/>
                  </a:lnTo>
                  <a:lnTo>
                    <a:pt x="340614" y="666750"/>
                  </a:lnTo>
                  <a:lnTo>
                    <a:pt x="345948" y="668274"/>
                  </a:lnTo>
                  <a:lnTo>
                    <a:pt x="350520" y="665988"/>
                  </a:lnTo>
                  <a:lnTo>
                    <a:pt x="422148" y="624459"/>
                  </a:lnTo>
                  <a:lnTo>
                    <a:pt x="441198" y="613410"/>
                  </a:lnTo>
                  <a:close/>
                </a:path>
                <a:path w="6400800" h="700404">
                  <a:moveTo>
                    <a:pt x="3368802" y="629424"/>
                  </a:moveTo>
                  <a:lnTo>
                    <a:pt x="3278124" y="576084"/>
                  </a:lnTo>
                  <a:lnTo>
                    <a:pt x="3273552" y="573798"/>
                  </a:lnTo>
                  <a:lnTo>
                    <a:pt x="3268218" y="575322"/>
                  </a:lnTo>
                  <a:lnTo>
                    <a:pt x="3265170" y="579894"/>
                  </a:lnTo>
                  <a:lnTo>
                    <a:pt x="3262884" y="584466"/>
                  </a:lnTo>
                  <a:lnTo>
                    <a:pt x="3264408" y="589800"/>
                  </a:lnTo>
                  <a:lnTo>
                    <a:pt x="3268980" y="592848"/>
                  </a:lnTo>
                  <a:lnTo>
                    <a:pt x="3314281" y="619379"/>
                  </a:lnTo>
                  <a:lnTo>
                    <a:pt x="2926842" y="617994"/>
                  </a:lnTo>
                  <a:lnTo>
                    <a:pt x="2926842" y="637044"/>
                  </a:lnTo>
                  <a:lnTo>
                    <a:pt x="3314408" y="638429"/>
                  </a:lnTo>
                  <a:lnTo>
                    <a:pt x="3344418" y="638543"/>
                  </a:lnTo>
                  <a:lnTo>
                    <a:pt x="3349752" y="638568"/>
                  </a:lnTo>
                  <a:lnTo>
                    <a:pt x="3314281" y="638517"/>
                  </a:lnTo>
                  <a:lnTo>
                    <a:pt x="3268218" y="665238"/>
                  </a:lnTo>
                  <a:lnTo>
                    <a:pt x="3263646" y="667524"/>
                  </a:lnTo>
                  <a:lnTo>
                    <a:pt x="3262122" y="673620"/>
                  </a:lnTo>
                  <a:lnTo>
                    <a:pt x="3265170" y="678192"/>
                  </a:lnTo>
                  <a:lnTo>
                    <a:pt x="3267456" y="682764"/>
                  </a:lnTo>
                  <a:lnTo>
                    <a:pt x="3273552" y="684288"/>
                  </a:lnTo>
                  <a:lnTo>
                    <a:pt x="3278124" y="681240"/>
                  </a:lnTo>
                  <a:lnTo>
                    <a:pt x="3349752" y="640308"/>
                  </a:lnTo>
                  <a:lnTo>
                    <a:pt x="3368802" y="629424"/>
                  </a:lnTo>
                  <a:close/>
                </a:path>
                <a:path w="6400800" h="700404">
                  <a:moveTo>
                    <a:pt x="6347460" y="148590"/>
                  </a:moveTo>
                  <a:lnTo>
                    <a:pt x="6346698" y="126492"/>
                  </a:lnTo>
                  <a:lnTo>
                    <a:pt x="6341364" y="71475"/>
                  </a:lnTo>
                  <a:lnTo>
                    <a:pt x="6333604" y="20675"/>
                  </a:lnTo>
                  <a:lnTo>
                    <a:pt x="6329172" y="0"/>
                  </a:lnTo>
                  <a:lnTo>
                    <a:pt x="6320231" y="0"/>
                  </a:lnTo>
                  <a:lnTo>
                    <a:pt x="6320853" y="2413"/>
                  </a:lnTo>
                  <a:lnTo>
                    <a:pt x="6329375" y="47993"/>
                  </a:lnTo>
                  <a:lnTo>
                    <a:pt x="6334633" y="90246"/>
                  </a:lnTo>
                  <a:lnTo>
                    <a:pt x="6336792" y="127254"/>
                  </a:lnTo>
                  <a:lnTo>
                    <a:pt x="6338316" y="170688"/>
                  </a:lnTo>
                  <a:lnTo>
                    <a:pt x="6336792" y="214122"/>
                  </a:lnTo>
                  <a:lnTo>
                    <a:pt x="6329413" y="293179"/>
                  </a:lnTo>
                  <a:lnTo>
                    <a:pt x="6320853" y="338861"/>
                  </a:lnTo>
                  <a:lnTo>
                    <a:pt x="6308864" y="385737"/>
                  </a:lnTo>
                  <a:lnTo>
                    <a:pt x="6293193" y="432231"/>
                  </a:lnTo>
                  <a:lnTo>
                    <a:pt x="6273647" y="476262"/>
                  </a:lnTo>
                  <a:lnTo>
                    <a:pt x="6250063" y="515912"/>
                  </a:lnTo>
                  <a:lnTo>
                    <a:pt x="6222250" y="549211"/>
                  </a:lnTo>
                  <a:lnTo>
                    <a:pt x="6190005" y="574230"/>
                  </a:lnTo>
                  <a:lnTo>
                    <a:pt x="6153150" y="589026"/>
                  </a:lnTo>
                  <a:lnTo>
                    <a:pt x="6132576" y="591312"/>
                  </a:lnTo>
                  <a:lnTo>
                    <a:pt x="6090539" y="582079"/>
                  </a:lnTo>
                  <a:lnTo>
                    <a:pt x="6053912" y="559269"/>
                  </a:lnTo>
                  <a:lnTo>
                    <a:pt x="6022492" y="525716"/>
                  </a:lnTo>
                  <a:lnTo>
                    <a:pt x="5996051" y="484225"/>
                  </a:lnTo>
                  <a:lnTo>
                    <a:pt x="5974397" y="437591"/>
                  </a:lnTo>
                  <a:lnTo>
                    <a:pt x="5957316" y="388645"/>
                  </a:lnTo>
                  <a:lnTo>
                    <a:pt x="5944603" y="340207"/>
                  </a:lnTo>
                  <a:lnTo>
                    <a:pt x="5936031" y="295059"/>
                  </a:lnTo>
                  <a:lnTo>
                    <a:pt x="5931408" y="256032"/>
                  </a:lnTo>
                  <a:lnTo>
                    <a:pt x="5928360" y="214122"/>
                  </a:lnTo>
                  <a:lnTo>
                    <a:pt x="5927598" y="192024"/>
                  </a:lnTo>
                  <a:lnTo>
                    <a:pt x="5927598" y="148590"/>
                  </a:lnTo>
                  <a:lnTo>
                    <a:pt x="5929884" y="105918"/>
                  </a:lnTo>
                  <a:lnTo>
                    <a:pt x="5939206" y="27647"/>
                  </a:lnTo>
                  <a:lnTo>
                    <a:pt x="5945238" y="0"/>
                  </a:lnTo>
                  <a:lnTo>
                    <a:pt x="5936005" y="0"/>
                  </a:lnTo>
                  <a:lnTo>
                    <a:pt x="5931573" y="20624"/>
                  </a:lnTo>
                  <a:lnTo>
                    <a:pt x="5923800" y="71437"/>
                  </a:lnTo>
                  <a:lnTo>
                    <a:pt x="5918454" y="126492"/>
                  </a:lnTo>
                  <a:lnTo>
                    <a:pt x="5917692" y="148590"/>
                  </a:lnTo>
                  <a:lnTo>
                    <a:pt x="5917692" y="192786"/>
                  </a:lnTo>
                  <a:lnTo>
                    <a:pt x="5918454" y="214122"/>
                  </a:lnTo>
                  <a:lnTo>
                    <a:pt x="5919978" y="235458"/>
                  </a:lnTo>
                  <a:lnTo>
                    <a:pt x="5926315" y="293916"/>
                  </a:lnTo>
                  <a:lnTo>
                    <a:pt x="5927598" y="300951"/>
                  </a:lnTo>
                  <a:lnTo>
                    <a:pt x="5933999" y="336511"/>
                  </a:lnTo>
                  <a:lnTo>
                    <a:pt x="5945454" y="382320"/>
                  </a:lnTo>
                  <a:lnTo>
                    <a:pt x="5960834" y="429044"/>
                  </a:lnTo>
                  <a:lnTo>
                    <a:pt x="5980290" y="474395"/>
                  </a:lnTo>
                  <a:lnTo>
                    <a:pt x="6003963" y="516089"/>
                  </a:lnTo>
                  <a:lnTo>
                    <a:pt x="6032030" y="551827"/>
                  </a:lnTo>
                  <a:lnTo>
                    <a:pt x="6064618" y="579335"/>
                  </a:lnTo>
                  <a:lnTo>
                    <a:pt x="6101893" y="596303"/>
                  </a:lnTo>
                  <a:lnTo>
                    <a:pt x="6144006" y="600456"/>
                  </a:lnTo>
                  <a:lnTo>
                    <a:pt x="6155436" y="598932"/>
                  </a:lnTo>
                  <a:lnTo>
                    <a:pt x="6204077" y="576211"/>
                  </a:lnTo>
                  <a:lnTo>
                    <a:pt x="6236868" y="547319"/>
                  </a:lnTo>
                  <a:lnTo>
                    <a:pt x="6264745" y="510971"/>
                  </a:lnTo>
                  <a:lnTo>
                    <a:pt x="6288024" y="468884"/>
                  </a:lnTo>
                  <a:lnTo>
                    <a:pt x="6306998" y="422783"/>
                  </a:lnTo>
                  <a:lnTo>
                    <a:pt x="6321946" y="374408"/>
                  </a:lnTo>
                  <a:lnTo>
                    <a:pt x="6333172" y="325488"/>
                  </a:lnTo>
                  <a:lnTo>
                    <a:pt x="6340970" y="277761"/>
                  </a:lnTo>
                  <a:lnTo>
                    <a:pt x="6345631" y="232956"/>
                  </a:lnTo>
                  <a:lnTo>
                    <a:pt x="6347460" y="192786"/>
                  </a:lnTo>
                  <a:lnTo>
                    <a:pt x="6347460" y="148590"/>
                  </a:lnTo>
                  <a:close/>
                </a:path>
                <a:path w="6400800" h="700404">
                  <a:moveTo>
                    <a:pt x="6400800" y="644652"/>
                  </a:moveTo>
                  <a:lnTo>
                    <a:pt x="6310884" y="592074"/>
                  </a:lnTo>
                  <a:lnTo>
                    <a:pt x="6306312" y="589026"/>
                  </a:lnTo>
                  <a:lnTo>
                    <a:pt x="6300216" y="590550"/>
                  </a:lnTo>
                  <a:lnTo>
                    <a:pt x="6297168" y="595122"/>
                  </a:lnTo>
                  <a:lnTo>
                    <a:pt x="6294882" y="599694"/>
                  </a:lnTo>
                  <a:lnTo>
                    <a:pt x="6296406" y="605790"/>
                  </a:lnTo>
                  <a:lnTo>
                    <a:pt x="6300978" y="608076"/>
                  </a:lnTo>
                  <a:lnTo>
                    <a:pt x="6347168" y="635342"/>
                  </a:lnTo>
                  <a:lnTo>
                    <a:pt x="6363500" y="635444"/>
                  </a:lnTo>
                  <a:lnTo>
                    <a:pt x="6381750" y="635508"/>
                  </a:lnTo>
                  <a:lnTo>
                    <a:pt x="6347257" y="635393"/>
                  </a:lnTo>
                  <a:lnTo>
                    <a:pt x="5959602" y="633984"/>
                  </a:lnTo>
                  <a:lnTo>
                    <a:pt x="5958840" y="653034"/>
                  </a:lnTo>
                  <a:lnTo>
                    <a:pt x="6310884" y="654304"/>
                  </a:lnTo>
                  <a:lnTo>
                    <a:pt x="6347244" y="654392"/>
                  </a:lnTo>
                  <a:lnTo>
                    <a:pt x="6300978" y="681228"/>
                  </a:lnTo>
                  <a:lnTo>
                    <a:pt x="6296406" y="683514"/>
                  </a:lnTo>
                  <a:lnTo>
                    <a:pt x="6294882" y="689610"/>
                  </a:lnTo>
                  <a:lnTo>
                    <a:pt x="6299454" y="698754"/>
                  </a:lnTo>
                  <a:lnTo>
                    <a:pt x="6305550" y="700278"/>
                  </a:lnTo>
                  <a:lnTo>
                    <a:pt x="6310122" y="697230"/>
                  </a:lnTo>
                  <a:lnTo>
                    <a:pt x="6381750" y="655701"/>
                  </a:lnTo>
                  <a:lnTo>
                    <a:pt x="6400800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724660" y="6128256"/>
            <a:ext cx="6732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Three consecutive </a:t>
            </a:r>
            <a:r>
              <a:rPr sz="1800" spc="-5" dirty="0">
                <a:latin typeface="Arial"/>
                <a:cs typeface="Arial"/>
              </a:rPr>
              <a:t>frames </a:t>
            </a:r>
            <a:r>
              <a:rPr sz="1800" dirty="0">
                <a:latin typeface="Arial"/>
                <a:cs typeface="Arial"/>
              </a:rPr>
              <a:t>with stationary and moving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components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7715" y="304800"/>
            <a:ext cx="5359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</a:t>
            </a:r>
            <a:r>
              <a:rPr spc="-5" dirty="0"/>
              <a:t>DNS Name </a:t>
            </a:r>
            <a:r>
              <a:rPr dirty="0"/>
              <a:t>Space</a:t>
            </a:r>
            <a:r>
              <a:rPr spc="-114" dirty="0"/>
              <a:t> </a:t>
            </a:r>
            <a:r>
              <a:rPr dirty="0"/>
              <a:t>(2)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9455" y="1752600"/>
            <a:ext cx="3260090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Generic </a:t>
            </a:r>
            <a:r>
              <a:rPr sz="2400" spc="-10" dirty="0">
                <a:latin typeface="Arial"/>
                <a:cs typeface="Arial"/>
              </a:rPr>
              <a:t>top-level  </a:t>
            </a:r>
            <a:r>
              <a:rPr sz="2400" spc="-5" dirty="0">
                <a:latin typeface="Arial"/>
                <a:cs typeface="Arial"/>
              </a:rPr>
              <a:t>domains are controlled  by </a:t>
            </a:r>
            <a:r>
              <a:rPr sz="2400" dirty="0">
                <a:latin typeface="Arial"/>
                <a:cs typeface="Arial"/>
              </a:rPr>
              <a:t>ICANN</a:t>
            </a:r>
            <a:r>
              <a:rPr lang="en-US" sz="2400" dirty="0">
                <a:latin typeface="Arial"/>
                <a:cs typeface="Arial"/>
              </a:rPr>
              <a:t> (Internet Corporation for Assigned Names and Numbers)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who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appoints  registrars to run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them</a:t>
            </a:r>
            <a:endParaRPr sz="2400" dirty="0">
              <a:latin typeface="Arial"/>
              <a:cs typeface="Arial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1DFB829-4176-4413-8C1F-CD655CB11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166768"/>
              </p:ext>
            </p:extLst>
          </p:nvPr>
        </p:nvGraphicFramePr>
        <p:xfrm>
          <a:off x="4343400" y="1752600"/>
          <a:ext cx="5168900" cy="5131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Domain</a:t>
                      </a:r>
                    </a:p>
                  </a:txBody>
                  <a:tcPr marL="45719" marR="45719" marT="9144" marB="9144" anchor="ctr" anchorCtr="1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Intended use</a:t>
                      </a:r>
                    </a:p>
                  </a:txBody>
                  <a:tcPr marL="45719" marR="45719" marT="9144" marB="9144" anchor="ctr" anchorCtr="1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Start date</a:t>
                      </a:r>
                    </a:p>
                  </a:txBody>
                  <a:tcPr marL="45719" marR="45719" marT="9144" marB="9144" anchor="ctr" anchorCtr="1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Restricted?</a:t>
                      </a:r>
                    </a:p>
                  </a:txBody>
                  <a:tcPr marL="45719" marR="45719" marT="9144" marB="9144" anchor="ctr" anchorCtr="1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com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Commercial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1985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edu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Educational institutions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1985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gov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Government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1985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int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International organizations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1988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mil</a:t>
                      </a:r>
                    </a:p>
                  </a:txBody>
                  <a:tcPr marL="45720" marR="45720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Military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1985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net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Network providers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1985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org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Non-profit organizations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1985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aero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Air transport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2001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biz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Businesses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2001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coop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Cooperatives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2001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info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Informational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2002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museum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Museums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2002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name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People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2002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pro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Professionals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2002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cat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Catalan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jobs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Employment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mobi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Mobile devices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2005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tel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Contact details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travel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Travel industry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xxx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Sex industry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2010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Stored Media</a:t>
            </a:r>
            <a:r>
              <a:rPr spc="-14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6425" y="2092705"/>
            <a:ext cx="751141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simple method to stream stored media, e.g., for video  on demand, is to fetch the video 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file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download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But has large startup delay, except for short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7902" y="3622646"/>
            <a:ext cx="8348345" cy="2287905"/>
            <a:chOff x="887902" y="3622646"/>
            <a:chExt cx="8348345" cy="22879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902" y="3622646"/>
              <a:ext cx="8348216" cy="7512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961" y="4041648"/>
              <a:ext cx="940666" cy="3322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91286" y="4037076"/>
              <a:ext cx="950594" cy="337185"/>
            </a:xfrm>
            <a:custGeom>
              <a:avLst/>
              <a:gdLst/>
              <a:ahLst/>
              <a:cxnLst/>
              <a:rect l="l" t="t" r="r" b="b"/>
              <a:pathLst>
                <a:path w="950594" h="337185">
                  <a:moveTo>
                    <a:pt x="477671" y="9253"/>
                  </a:moveTo>
                  <a:lnTo>
                    <a:pt x="477671" y="762"/>
                  </a:lnTo>
                  <a:lnTo>
                    <a:pt x="475385" y="190"/>
                  </a:lnTo>
                  <a:lnTo>
                    <a:pt x="472337" y="104"/>
                  </a:lnTo>
                  <a:lnTo>
                    <a:pt x="427084" y="2177"/>
                  </a:lnTo>
                  <a:lnTo>
                    <a:pt x="380769" y="8683"/>
                  </a:lnTo>
                  <a:lnTo>
                    <a:pt x="335882" y="19321"/>
                  </a:lnTo>
                  <a:lnTo>
                    <a:pt x="292626" y="33891"/>
                  </a:lnTo>
                  <a:lnTo>
                    <a:pt x="251204" y="52194"/>
                  </a:lnTo>
                  <a:lnTo>
                    <a:pt x="211817" y="74032"/>
                  </a:lnTo>
                  <a:lnTo>
                    <a:pt x="174669" y="99207"/>
                  </a:lnTo>
                  <a:lnTo>
                    <a:pt x="139963" y="127518"/>
                  </a:lnTo>
                  <a:lnTo>
                    <a:pt x="107901" y="158769"/>
                  </a:lnTo>
                  <a:lnTo>
                    <a:pt x="78687" y="192760"/>
                  </a:lnTo>
                  <a:lnTo>
                    <a:pt x="52522" y="229292"/>
                  </a:lnTo>
                  <a:lnTo>
                    <a:pt x="29611" y="268166"/>
                  </a:lnTo>
                  <a:lnTo>
                    <a:pt x="10155" y="309185"/>
                  </a:lnTo>
                  <a:lnTo>
                    <a:pt x="0" y="336803"/>
                  </a:lnTo>
                  <a:lnTo>
                    <a:pt x="9613" y="336803"/>
                  </a:lnTo>
                  <a:lnTo>
                    <a:pt x="24234" y="300728"/>
                  </a:lnTo>
                  <a:lnTo>
                    <a:pt x="43368" y="263028"/>
                  </a:lnTo>
                  <a:lnTo>
                    <a:pt x="65429" y="227076"/>
                  </a:lnTo>
                  <a:lnTo>
                    <a:pt x="93623" y="188976"/>
                  </a:lnTo>
                  <a:lnTo>
                    <a:pt x="143436" y="136926"/>
                  </a:lnTo>
                  <a:lnTo>
                    <a:pt x="180890" y="106198"/>
                  </a:lnTo>
                  <a:lnTo>
                    <a:pt x="220929" y="79415"/>
                  </a:lnTo>
                  <a:lnTo>
                    <a:pt x="263254" y="56726"/>
                  </a:lnTo>
                  <a:lnTo>
                    <a:pt x="307569" y="38281"/>
                  </a:lnTo>
                  <a:lnTo>
                    <a:pt x="353576" y="24229"/>
                  </a:lnTo>
                  <a:lnTo>
                    <a:pt x="400978" y="14721"/>
                  </a:lnTo>
                  <a:lnTo>
                    <a:pt x="449477" y="9906"/>
                  </a:lnTo>
                  <a:lnTo>
                    <a:pt x="462431" y="9144"/>
                  </a:lnTo>
                  <a:lnTo>
                    <a:pt x="472337" y="9144"/>
                  </a:lnTo>
                  <a:lnTo>
                    <a:pt x="472337" y="8382"/>
                  </a:lnTo>
                  <a:lnTo>
                    <a:pt x="475385" y="9144"/>
                  </a:lnTo>
                  <a:lnTo>
                    <a:pt x="477671" y="9253"/>
                  </a:lnTo>
                  <a:close/>
                </a:path>
                <a:path w="950594" h="337185">
                  <a:moveTo>
                    <a:pt x="475385" y="9144"/>
                  </a:moveTo>
                  <a:lnTo>
                    <a:pt x="472337" y="8382"/>
                  </a:lnTo>
                  <a:lnTo>
                    <a:pt x="472337" y="9144"/>
                  </a:lnTo>
                  <a:lnTo>
                    <a:pt x="475385" y="9144"/>
                  </a:lnTo>
                  <a:close/>
                </a:path>
                <a:path w="950594" h="337185">
                  <a:moveTo>
                    <a:pt x="950222" y="336803"/>
                  </a:moveTo>
                  <a:lnTo>
                    <a:pt x="922536" y="271585"/>
                  </a:lnTo>
                  <a:lnTo>
                    <a:pt x="900389" y="233167"/>
                  </a:lnTo>
                  <a:lnTo>
                    <a:pt x="875066" y="196992"/>
                  </a:lnTo>
                  <a:lnTo>
                    <a:pt x="846753" y="163248"/>
                  </a:lnTo>
                  <a:lnTo>
                    <a:pt x="815639" y="132123"/>
                  </a:lnTo>
                  <a:lnTo>
                    <a:pt x="781910" y="103806"/>
                  </a:lnTo>
                  <a:lnTo>
                    <a:pt x="745754" y="78484"/>
                  </a:lnTo>
                  <a:lnTo>
                    <a:pt x="707358" y="56346"/>
                  </a:lnTo>
                  <a:lnTo>
                    <a:pt x="666910" y="37580"/>
                  </a:lnTo>
                  <a:lnTo>
                    <a:pt x="624597" y="22374"/>
                  </a:lnTo>
                  <a:lnTo>
                    <a:pt x="580606" y="10916"/>
                  </a:lnTo>
                  <a:lnTo>
                    <a:pt x="535124" y="3395"/>
                  </a:lnTo>
                  <a:lnTo>
                    <a:pt x="488339" y="0"/>
                  </a:lnTo>
                  <a:lnTo>
                    <a:pt x="475385" y="0"/>
                  </a:lnTo>
                  <a:lnTo>
                    <a:pt x="477671" y="762"/>
                  </a:lnTo>
                  <a:lnTo>
                    <a:pt x="477671" y="9253"/>
                  </a:lnTo>
                  <a:lnTo>
                    <a:pt x="522872" y="11427"/>
                  </a:lnTo>
                  <a:lnTo>
                    <a:pt x="569125" y="18103"/>
                  </a:lnTo>
                  <a:lnTo>
                    <a:pt x="613929" y="28963"/>
                  </a:lnTo>
                  <a:lnTo>
                    <a:pt x="657070" y="43799"/>
                  </a:lnTo>
                  <a:lnTo>
                    <a:pt x="698334" y="62403"/>
                  </a:lnTo>
                  <a:lnTo>
                    <a:pt x="737507" y="84565"/>
                  </a:lnTo>
                  <a:lnTo>
                    <a:pt x="774375" y="110079"/>
                  </a:lnTo>
                  <a:lnTo>
                    <a:pt x="808723" y="138735"/>
                  </a:lnTo>
                  <a:lnTo>
                    <a:pt x="840339" y="170325"/>
                  </a:lnTo>
                  <a:lnTo>
                    <a:pt x="869006" y="204641"/>
                  </a:lnTo>
                  <a:lnTo>
                    <a:pt x="894512" y="241475"/>
                  </a:lnTo>
                  <a:lnTo>
                    <a:pt x="916642" y="280618"/>
                  </a:lnTo>
                  <a:lnTo>
                    <a:pt x="935182" y="321862"/>
                  </a:lnTo>
                  <a:lnTo>
                    <a:pt x="940287" y="336803"/>
                  </a:lnTo>
                  <a:lnTo>
                    <a:pt x="950222" y="3368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7902" y="4373880"/>
              <a:ext cx="8348216" cy="97917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51960" y="4753355"/>
              <a:ext cx="3741420" cy="110489"/>
            </a:xfrm>
            <a:custGeom>
              <a:avLst/>
              <a:gdLst/>
              <a:ahLst/>
              <a:cxnLst/>
              <a:rect l="l" t="t" r="r" b="b"/>
              <a:pathLst>
                <a:path w="3741420" h="110489">
                  <a:moveTo>
                    <a:pt x="105918" y="10667"/>
                  </a:moveTo>
                  <a:lnTo>
                    <a:pt x="102870" y="6095"/>
                  </a:lnTo>
                  <a:lnTo>
                    <a:pt x="100584" y="1523"/>
                  </a:lnTo>
                  <a:lnTo>
                    <a:pt x="94487" y="0"/>
                  </a:lnTo>
                  <a:lnTo>
                    <a:pt x="89916" y="3047"/>
                  </a:lnTo>
                  <a:lnTo>
                    <a:pt x="0" y="55625"/>
                  </a:lnTo>
                  <a:lnTo>
                    <a:pt x="18287" y="66319"/>
                  </a:lnTo>
                  <a:lnTo>
                    <a:pt x="18287" y="64769"/>
                  </a:lnTo>
                  <a:lnTo>
                    <a:pt x="19050" y="45719"/>
                  </a:lnTo>
                  <a:lnTo>
                    <a:pt x="54593" y="45734"/>
                  </a:lnTo>
                  <a:lnTo>
                    <a:pt x="99822" y="19049"/>
                  </a:lnTo>
                  <a:lnTo>
                    <a:pt x="104394" y="16763"/>
                  </a:lnTo>
                  <a:lnTo>
                    <a:pt x="105918" y="10667"/>
                  </a:lnTo>
                  <a:close/>
                </a:path>
                <a:path w="3741420" h="110489">
                  <a:moveTo>
                    <a:pt x="54593" y="45734"/>
                  </a:moveTo>
                  <a:lnTo>
                    <a:pt x="19050" y="45719"/>
                  </a:lnTo>
                  <a:lnTo>
                    <a:pt x="18287" y="64769"/>
                  </a:lnTo>
                  <a:lnTo>
                    <a:pt x="23622" y="64772"/>
                  </a:lnTo>
                  <a:lnTo>
                    <a:pt x="23622" y="47243"/>
                  </a:lnTo>
                  <a:lnTo>
                    <a:pt x="37950" y="55554"/>
                  </a:lnTo>
                  <a:lnTo>
                    <a:pt x="54593" y="45734"/>
                  </a:lnTo>
                  <a:close/>
                </a:path>
                <a:path w="3741420" h="110489">
                  <a:moveTo>
                    <a:pt x="105918" y="100583"/>
                  </a:moveTo>
                  <a:lnTo>
                    <a:pt x="104394" y="94487"/>
                  </a:lnTo>
                  <a:lnTo>
                    <a:pt x="99822" y="91439"/>
                  </a:lnTo>
                  <a:lnTo>
                    <a:pt x="53864" y="64784"/>
                  </a:lnTo>
                  <a:lnTo>
                    <a:pt x="18287" y="64769"/>
                  </a:lnTo>
                  <a:lnTo>
                    <a:pt x="18287" y="66319"/>
                  </a:lnTo>
                  <a:lnTo>
                    <a:pt x="89916" y="108203"/>
                  </a:lnTo>
                  <a:lnTo>
                    <a:pt x="94487" y="110489"/>
                  </a:lnTo>
                  <a:lnTo>
                    <a:pt x="100584" y="108965"/>
                  </a:lnTo>
                  <a:lnTo>
                    <a:pt x="102870" y="104393"/>
                  </a:lnTo>
                  <a:lnTo>
                    <a:pt x="105918" y="100583"/>
                  </a:lnTo>
                  <a:close/>
                </a:path>
                <a:path w="3741420" h="110489">
                  <a:moveTo>
                    <a:pt x="37950" y="55554"/>
                  </a:moveTo>
                  <a:lnTo>
                    <a:pt x="23622" y="47243"/>
                  </a:lnTo>
                  <a:lnTo>
                    <a:pt x="23622" y="64007"/>
                  </a:lnTo>
                  <a:lnTo>
                    <a:pt x="37950" y="55554"/>
                  </a:lnTo>
                  <a:close/>
                </a:path>
                <a:path w="3741420" h="110489">
                  <a:moveTo>
                    <a:pt x="53864" y="64784"/>
                  </a:moveTo>
                  <a:lnTo>
                    <a:pt x="37950" y="55554"/>
                  </a:lnTo>
                  <a:lnTo>
                    <a:pt x="23622" y="64007"/>
                  </a:lnTo>
                  <a:lnTo>
                    <a:pt x="23622" y="64772"/>
                  </a:lnTo>
                  <a:lnTo>
                    <a:pt x="53864" y="64784"/>
                  </a:lnTo>
                  <a:close/>
                </a:path>
                <a:path w="3741420" h="110489">
                  <a:moveTo>
                    <a:pt x="3741420" y="66293"/>
                  </a:moveTo>
                  <a:lnTo>
                    <a:pt x="3741420" y="47243"/>
                  </a:lnTo>
                  <a:lnTo>
                    <a:pt x="54593" y="45734"/>
                  </a:lnTo>
                  <a:lnTo>
                    <a:pt x="37950" y="55554"/>
                  </a:lnTo>
                  <a:lnTo>
                    <a:pt x="53864" y="64784"/>
                  </a:lnTo>
                  <a:lnTo>
                    <a:pt x="3741420" y="6629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800" y="4373880"/>
              <a:ext cx="998982" cy="6659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62228" y="4373879"/>
              <a:ext cx="1008380" cy="671830"/>
            </a:xfrm>
            <a:custGeom>
              <a:avLst/>
              <a:gdLst/>
              <a:ahLst/>
              <a:cxnLst/>
              <a:rect l="l" t="t" r="r" b="b"/>
              <a:pathLst>
                <a:path w="1008380" h="671829">
                  <a:moveTo>
                    <a:pt x="38671" y="0"/>
                  </a:moveTo>
                  <a:lnTo>
                    <a:pt x="29058" y="0"/>
                  </a:lnTo>
                  <a:lnTo>
                    <a:pt x="23415" y="15346"/>
                  </a:lnTo>
                  <a:lnTo>
                    <a:pt x="11478" y="60056"/>
                  </a:lnTo>
                  <a:lnTo>
                    <a:pt x="3606" y="106315"/>
                  </a:lnTo>
                  <a:lnTo>
                    <a:pt x="0" y="153924"/>
                  </a:lnTo>
                  <a:lnTo>
                    <a:pt x="0" y="166878"/>
                  </a:lnTo>
                  <a:lnTo>
                    <a:pt x="762" y="164592"/>
                  </a:lnTo>
                  <a:lnTo>
                    <a:pt x="2286" y="163068"/>
                  </a:lnTo>
                  <a:lnTo>
                    <a:pt x="4572" y="162306"/>
                  </a:lnTo>
                  <a:lnTo>
                    <a:pt x="6858" y="162306"/>
                  </a:lnTo>
                  <a:lnTo>
                    <a:pt x="6858" y="168910"/>
                  </a:lnTo>
                  <a:lnTo>
                    <a:pt x="9906" y="166878"/>
                  </a:lnTo>
                  <a:lnTo>
                    <a:pt x="12192" y="116586"/>
                  </a:lnTo>
                  <a:lnTo>
                    <a:pt x="22098" y="54864"/>
                  </a:lnTo>
                  <a:lnTo>
                    <a:pt x="37420" y="3087"/>
                  </a:lnTo>
                  <a:lnTo>
                    <a:pt x="38671" y="0"/>
                  </a:lnTo>
                  <a:close/>
                </a:path>
                <a:path w="1008380" h="671829">
                  <a:moveTo>
                    <a:pt x="6858" y="163068"/>
                  </a:moveTo>
                  <a:lnTo>
                    <a:pt x="6858" y="162306"/>
                  </a:lnTo>
                  <a:lnTo>
                    <a:pt x="4572" y="162306"/>
                  </a:lnTo>
                  <a:lnTo>
                    <a:pt x="2286" y="163068"/>
                  </a:lnTo>
                  <a:lnTo>
                    <a:pt x="762" y="164592"/>
                  </a:lnTo>
                  <a:lnTo>
                    <a:pt x="0" y="166878"/>
                  </a:lnTo>
                  <a:lnTo>
                    <a:pt x="6858" y="163068"/>
                  </a:lnTo>
                  <a:close/>
                </a:path>
                <a:path w="1008380" h="671829">
                  <a:moveTo>
                    <a:pt x="6858" y="168910"/>
                  </a:moveTo>
                  <a:lnTo>
                    <a:pt x="6858" y="163068"/>
                  </a:lnTo>
                  <a:lnTo>
                    <a:pt x="0" y="166878"/>
                  </a:lnTo>
                  <a:lnTo>
                    <a:pt x="0" y="179832"/>
                  </a:lnTo>
                  <a:lnTo>
                    <a:pt x="1524" y="205740"/>
                  </a:lnTo>
                  <a:lnTo>
                    <a:pt x="3048" y="218694"/>
                  </a:lnTo>
                  <a:lnTo>
                    <a:pt x="3048" y="171450"/>
                  </a:lnTo>
                  <a:lnTo>
                    <a:pt x="6858" y="168910"/>
                  </a:lnTo>
                  <a:close/>
                </a:path>
                <a:path w="1008380" h="671829">
                  <a:moveTo>
                    <a:pt x="9906" y="166878"/>
                  </a:moveTo>
                  <a:lnTo>
                    <a:pt x="3048" y="171450"/>
                  </a:lnTo>
                  <a:lnTo>
                    <a:pt x="5334" y="171450"/>
                  </a:lnTo>
                  <a:lnTo>
                    <a:pt x="7620" y="170688"/>
                  </a:lnTo>
                  <a:lnTo>
                    <a:pt x="9144" y="169164"/>
                  </a:lnTo>
                  <a:lnTo>
                    <a:pt x="9906" y="166878"/>
                  </a:lnTo>
                  <a:close/>
                </a:path>
                <a:path w="1008380" h="671829">
                  <a:moveTo>
                    <a:pt x="504444" y="661416"/>
                  </a:moveTo>
                  <a:lnTo>
                    <a:pt x="491490" y="661416"/>
                  </a:lnTo>
                  <a:lnTo>
                    <a:pt x="442861" y="657827"/>
                  </a:lnTo>
                  <a:lnTo>
                    <a:pt x="395639" y="649629"/>
                  </a:lnTo>
                  <a:lnTo>
                    <a:pt x="350052" y="637052"/>
                  </a:lnTo>
                  <a:lnTo>
                    <a:pt x="306328" y="620326"/>
                  </a:lnTo>
                  <a:lnTo>
                    <a:pt x="264695" y="599682"/>
                  </a:lnTo>
                  <a:lnTo>
                    <a:pt x="225380" y="575349"/>
                  </a:lnTo>
                  <a:lnTo>
                    <a:pt x="188612" y="547559"/>
                  </a:lnTo>
                  <a:lnTo>
                    <a:pt x="154619" y="516540"/>
                  </a:lnTo>
                  <a:lnTo>
                    <a:pt x="123628" y="482525"/>
                  </a:lnTo>
                  <a:lnTo>
                    <a:pt x="95867" y="445742"/>
                  </a:lnTo>
                  <a:lnTo>
                    <a:pt x="71565" y="406422"/>
                  </a:lnTo>
                  <a:lnTo>
                    <a:pt x="50949" y="364796"/>
                  </a:lnTo>
                  <a:lnTo>
                    <a:pt x="34247" y="321094"/>
                  </a:lnTo>
                  <a:lnTo>
                    <a:pt x="21687" y="275545"/>
                  </a:lnTo>
                  <a:lnTo>
                    <a:pt x="13497" y="228381"/>
                  </a:lnTo>
                  <a:lnTo>
                    <a:pt x="9906" y="179832"/>
                  </a:lnTo>
                  <a:lnTo>
                    <a:pt x="9906" y="166878"/>
                  </a:lnTo>
                  <a:lnTo>
                    <a:pt x="9144" y="169164"/>
                  </a:lnTo>
                  <a:lnTo>
                    <a:pt x="7620" y="170688"/>
                  </a:lnTo>
                  <a:lnTo>
                    <a:pt x="5334" y="171450"/>
                  </a:lnTo>
                  <a:lnTo>
                    <a:pt x="3048" y="171450"/>
                  </a:lnTo>
                  <a:lnTo>
                    <a:pt x="3048" y="218694"/>
                  </a:lnTo>
                  <a:lnTo>
                    <a:pt x="3810" y="230886"/>
                  </a:lnTo>
                  <a:lnTo>
                    <a:pt x="6096" y="243840"/>
                  </a:lnTo>
                  <a:lnTo>
                    <a:pt x="10668" y="268224"/>
                  </a:lnTo>
                  <a:lnTo>
                    <a:pt x="12954" y="281178"/>
                  </a:lnTo>
                  <a:lnTo>
                    <a:pt x="30026" y="338847"/>
                  </a:lnTo>
                  <a:lnTo>
                    <a:pt x="49487" y="384852"/>
                  </a:lnTo>
                  <a:lnTo>
                    <a:pt x="73350" y="428741"/>
                  </a:lnTo>
                  <a:lnTo>
                    <a:pt x="100584" y="468630"/>
                  </a:lnTo>
                  <a:lnTo>
                    <a:pt x="131064" y="505968"/>
                  </a:lnTo>
                  <a:lnTo>
                    <a:pt x="185206" y="557280"/>
                  </a:lnTo>
                  <a:lnTo>
                    <a:pt x="225130" y="586818"/>
                  </a:lnTo>
                  <a:lnTo>
                    <a:pt x="267356" y="612045"/>
                  </a:lnTo>
                  <a:lnTo>
                    <a:pt x="311638" y="632898"/>
                  </a:lnTo>
                  <a:lnTo>
                    <a:pt x="357733" y="649314"/>
                  </a:lnTo>
                  <a:lnTo>
                    <a:pt x="405395" y="661232"/>
                  </a:lnTo>
                  <a:lnTo>
                    <a:pt x="454380" y="668589"/>
                  </a:lnTo>
                  <a:lnTo>
                    <a:pt x="499872" y="671072"/>
                  </a:lnTo>
                  <a:lnTo>
                    <a:pt x="499872" y="667512"/>
                  </a:lnTo>
                  <a:lnTo>
                    <a:pt x="500634" y="662940"/>
                  </a:lnTo>
                  <a:lnTo>
                    <a:pt x="504444" y="661416"/>
                  </a:lnTo>
                  <a:close/>
                </a:path>
                <a:path w="1008380" h="671829">
                  <a:moveTo>
                    <a:pt x="504444" y="661416"/>
                  </a:moveTo>
                  <a:lnTo>
                    <a:pt x="500634" y="662940"/>
                  </a:lnTo>
                  <a:lnTo>
                    <a:pt x="499872" y="667512"/>
                  </a:lnTo>
                  <a:lnTo>
                    <a:pt x="504444" y="661416"/>
                  </a:lnTo>
                  <a:close/>
                </a:path>
                <a:path w="1008380" h="671829">
                  <a:moveTo>
                    <a:pt x="1000506" y="252719"/>
                  </a:moveTo>
                  <a:lnTo>
                    <a:pt x="1000506" y="170688"/>
                  </a:lnTo>
                  <a:lnTo>
                    <a:pt x="998913" y="168034"/>
                  </a:lnTo>
                  <a:lnTo>
                    <a:pt x="998220" y="179832"/>
                  </a:lnTo>
                  <a:lnTo>
                    <a:pt x="994971" y="226518"/>
                  </a:lnTo>
                  <a:lnTo>
                    <a:pt x="987475" y="271881"/>
                  </a:lnTo>
                  <a:lnTo>
                    <a:pt x="975935" y="315729"/>
                  </a:lnTo>
                  <a:lnTo>
                    <a:pt x="960556" y="357865"/>
                  </a:lnTo>
                  <a:lnTo>
                    <a:pt x="941543" y="398096"/>
                  </a:lnTo>
                  <a:lnTo>
                    <a:pt x="919101" y="436227"/>
                  </a:lnTo>
                  <a:lnTo>
                    <a:pt x="893433" y="472063"/>
                  </a:lnTo>
                  <a:lnTo>
                    <a:pt x="864746" y="505409"/>
                  </a:lnTo>
                  <a:lnTo>
                    <a:pt x="833244" y="536072"/>
                  </a:lnTo>
                  <a:lnTo>
                    <a:pt x="799131" y="563857"/>
                  </a:lnTo>
                  <a:lnTo>
                    <a:pt x="762612" y="588569"/>
                  </a:lnTo>
                  <a:lnTo>
                    <a:pt x="723893" y="610013"/>
                  </a:lnTo>
                  <a:lnTo>
                    <a:pt x="683176" y="627996"/>
                  </a:lnTo>
                  <a:lnTo>
                    <a:pt x="640669" y="642322"/>
                  </a:lnTo>
                  <a:lnTo>
                    <a:pt x="596574" y="652797"/>
                  </a:lnTo>
                  <a:lnTo>
                    <a:pt x="551098" y="659226"/>
                  </a:lnTo>
                  <a:lnTo>
                    <a:pt x="504444" y="661416"/>
                  </a:lnTo>
                  <a:lnTo>
                    <a:pt x="499872" y="667512"/>
                  </a:lnTo>
                  <a:lnTo>
                    <a:pt x="499872" y="671072"/>
                  </a:lnTo>
                  <a:lnTo>
                    <a:pt x="504444" y="671322"/>
                  </a:lnTo>
                  <a:lnTo>
                    <a:pt x="504444" y="670560"/>
                  </a:lnTo>
                  <a:lnTo>
                    <a:pt x="509016" y="665226"/>
                  </a:lnTo>
                  <a:lnTo>
                    <a:pt x="509016" y="670560"/>
                  </a:lnTo>
                  <a:lnTo>
                    <a:pt x="517398" y="670560"/>
                  </a:lnTo>
                  <a:lnTo>
                    <a:pt x="565075" y="667125"/>
                  </a:lnTo>
                  <a:lnTo>
                    <a:pt x="611378" y="659396"/>
                  </a:lnTo>
                  <a:lnTo>
                    <a:pt x="656112" y="647576"/>
                  </a:lnTo>
                  <a:lnTo>
                    <a:pt x="699080" y="631870"/>
                  </a:lnTo>
                  <a:lnTo>
                    <a:pt x="740088" y="612481"/>
                  </a:lnTo>
                  <a:lnTo>
                    <a:pt x="778940" y="589615"/>
                  </a:lnTo>
                  <a:lnTo>
                    <a:pt x="815441" y="563474"/>
                  </a:lnTo>
                  <a:lnTo>
                    <a:pt x="849395" y="534262"/>
                  </a:lnTo>
                  <a:lnTo>
                    <a:pt x="880606" y="502185"/>
                  </a:lnTo>
                  <a:lnTo>
                    <a:pt x="908880" y="467446"/>
                  </a:lnTo>
                  <a:lnTo>
                    <a:pt x="934020" y="430248"/>
                  </a:lnTo>
                  <a:lnTo>
                    <a:pt x="955833" y="390797"/>
                  </a:lnTo>
                  <a:lnTo>
                    <a:pt x="974121" y="349297"/>
                  </a:lnTo>
                  <a:lnTo>
                    <a:pt x="988690" y="305950"/>
                  </a:lnTo>
                  <a:lnTo>
                    <a:pt x="999344" y="260962"/>
                  </a:lnTo>
                  <a:lnTo>
                    <a:pt x="1000506" y="252719"/>
                  </a:lnTo>
                  <a:close/>
                </a:path>
                <a:path w="1008380" h="671829">
                  <a:moveTo>
                    <a:pt x="509016" y="665226"/>
                  </a:moveTo>
                  <a:lnTo>
                    <a:pt x="504444" y="670560"/>
                  </a:lnTo>
                  <a:lnTo>
                    <a:pt x="505714" y="670560"/>
                  </a:lnTo>
                  <a:lnTo>
                    <a:pt x="508254" y="669036"/>
                  </a:lnTo>
                  <a:lnTo>
                    <a:pt x="509016" y="665226"/>
                  </a:lnTo>
                  <a:close/>
                </a:path>
                <a:path w="1008380" h="671829">
                  <a:moveTo>
                    <a:pt x="505714" y="670560"/>
                  </a:moveTo>
                  <a:lnTo>
                    <a:pt x="504444" y="670560"/>
                  </a:lnTo>
                  <a:lnTo>
                    <a:pt x="504444" y="671322"/>
                  </a:lnTo>
                  <a:lnTo>
                    <a:pt x="505714" y="670560"/>
                  </a:lnTo>
                  <a:close/>
                </a:path>
                <a:path w="1008380" h="671829">
                  <a:moveTo>
                    <a:pt x="509016" y="670560"/>
                  </a:moveTo>
                  <a:lnTo>
                    <a:pt x="509016" y="665226"/>
                  </a:lnTo>
                  <a:lnTo>
                    <a:pt x="508254" y="669036"/>
                  </a:lnTo>
                  <a:lnTo>
                    <a:pt x="505714" y="670560"/>
                  </a:lnTo>
                  <a:lnTo>
                    <a:pt x="509016" y="670560"/>
                  </a:lnTo>
                  <a:close/>
                </a:path>
                <a:path w="1008380" h="671829">
                  <a:moveTo>
                    <a:pt x="1008126" y="166878"/>
                  </a:moveTo>
                  <a:lnTo>
                    <a:pt x="1008126" y="153924"/>
                  </a:lnTo>
                  <a:lnTo>
                    <a:pt x="1004671" y="107115"/>
                  </a:lnTo>
                  <a:lnTo>
                    <a:pt x="997103" y="61609"/>
                  </a:lnTo>
                  <a:lnTo>
                    <a:pt x="985609" y="17592"/>
                  </a:lnTo>
                  <a:lnTo>
                    <a:pt x="979280" y="0"/>
                  </a:lnTo>
                  <a:lnTo>
                    <a:pt x="969345" y="0"/>
                  </a:lnTo>
                  <a:lnTo>
                    <a:pt x="978977" y="28195"/>
                  </a:lnTo>
                  <a:lnTo>
                    <a:pt x="989695" y="73016"/>
                  </a:lnTo>
                  <a:lnTo>
                    <a:pt x="996180" y="119313"/>
                  </a:lnTo>
                  <a:lnTo>
                    <a:pt x="998220" y="166878"/>
                  </a:lnTo>
                  <a:lnTo>
                    <a:pt x="998913" y="168034"/>
                  </a:lnTo>
                  <a:lnTo>
                    <a:pt x="998982" y="166878"/>
                  </a:lnTo>
                  <a:lnTo>
                    <a:pt x="1000506" y="170688"/>
                  </a:lnTo>
                  <a:lnTo>
                    <a:pt x="1000506" y="252719"/>
                  </a:lnTo>
                  <a:lnTo>
                    <a:pt x="1005840" y="214876"/>
                  </a:lnTo>
                  <a:lnTo>
                    <a:pt x="1005840" y="163068"/>
                  </a:lnTo>
                  <a:lnTo>
                    <a:pt x="1006602" y="163068"/>
                  </a:lnTo>
                  <a:lnTo>
                    <a:pt x="1008126" y="166878"/>
                  </a:lnTo>
                  <a:close/>
                </a:path>
                <a:path w="1008380" h="671829">
                  <a:moveTo>
                    <a:pt x="1000506" y="170688"/>
                  </a:moveTo>
                  <a:lnTo>
                    <a:pt x="998982" y="166878"/>
                  </a:lnTo>
                  <a:lnTo>
                    <a:pt x="998913" y="168034"/>
                  </a:lnTo>
                  <a:lnTo>
                    <a:pt x="1000506" y="170688"/>
                  </a:lnTo>
                  <a:close/>
                </a:path>
                <a:path w="1008380" h="671829">
                  <a:moveTo>
                    <a:pt x="1008126" y="166878"/>
                  </a:moveTo>
                  <a:lnTo>
                    <a:pt x="1006602" y="163068"/>
                  </a:lnTo>
                  <a:lnTo>
                    <a:pt x="1005840" y="163068"/>
                  </a:lnTo>
                  <a:lnTo>
                    <a:pt x="1008126" y="166878"/>
                  </a:lnTo>
                  <a:close/>
                </a:path>
                <a:path w="1008380" h="671829">
                  <a:moveTo>
                    <a:pt x="1008126" y="166878"/>
                  </a:moveTo>
                  <a:lnTo>
                    <a:pt x="1005840" y="163068"/>
                  </a:lnTo>
                  <a:lnTo>
                    <a:pt x="1005840" y="214876"/>
                  </a:lnTo>
                  <a:lnTo>
                    <a:pt x="1005887" y="214537"/>
                  </a:lnTo>
                  <a:lnTo>
                    <a:pt x="1008126" y="1668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902" y="5353050"/>
              <a:ext cx="8348216" cy="5573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Stored Media</a:t>
            </a:r>
            <a:r>
              <a:rPr spc="-14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16862"/>
            <a:ext cx="7239634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Effective streaming starts the playout during transport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With RTSP (Real-Time Streaming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66672" y="2846070"/>
            <a:ext cx="6925945" cy="3889375"/>
            <a:chOff x="1566672" y="2846070"/>
            <a:chExt cx="6925945" cy="38893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6672" y="2846070"/>
              <a:ext cx="6925818" cy="25069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7779" y="5239511"/>
              <a:ext cx="611686" cy="11353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51327" y="5234939"/>
              <a:ext cx="624840" cy="118110"/>
            </a:xfrm>
            <a:custGeom>
              <a:avLst/>
              <a:gdLst/>
              <a:ahLst/>
              <a:cxnLst/>
              <a:rect l="l" t="t" r="r" b="b"/>
              <a:pathLst>
                <a:path w="624839" h="118110">
                  <a:moveTo>
                    <a:pt x="315494" y="10038"/>
                  </a:moveTo>
                  <a:lnTo>
                    <a:pt x="315494" y="1524"/>
                  </a:lnTo>
                  <a:lnTo>
                    <a:pt x="312446" y="0"/>
                  </a:lnTo>
                  <a:lnTo>
                    <a:pt x="264178" y="2268"/>
                  </a:lnTo>
                  <a:lnTo>
                    <a:pt x="217066" y="9367"/>
                  </a:lnTo>
                  <a:lnTo>
                    <a:pt x="171419" y="21062"/>
                  </a:lnTo>
                  <a:lnTo>
                    <a:pt x="127547" y="37121"/>
                  </a:lnTo>
                  <a:lnTo>
                    <a:pt x="85759" y="57310"/>
                  </a:lnTo>
                  <a:lnTo>
                    <a:pt x="46366" y="81397"/>
                  </a:lnTo>
                  <a:lnTo>
                    <a:pt x="9678" y="109148"/>
                  </a:lnTo>
                  <a:lnTo>
                    <a:pt x="0" y="118110"/>
                  </a:lnTo>
                  <a:lnTo>
                    <a:pt x="13402" y="118110"/>
                  </a:lnTo>
                  <a:lnTo>
                    <a:pt x="13608" y="117914"/>
                  </a:lnTo>
                  <a:lnTo>
                    <a:pt x="53654" y="87784"/>
                  </a:lnTo>
                  <a:lnTo>
                    <a:pt x="96756" y="62222"/>
                  </a:lnTo>
                  <a:lnTo>
                    <a:pt x="142371" y="41440"/>
                  </a:lnTo>
                  <a:lnTo>
                    <a:pt x="189951" y="25652"/>
                  </a:lnTo>
                  <a:lnTo>
                    <a:pt x="238950" y="15070"/>
                  </a:lnTo>
                  <a:lnTo>
                    <a:pt x="288824" y="9906"/>
                  </a:lnTo>
                  <a:lnTo>
                    <a:pt x="300254" y="9906"/>
                  </a:lnTo>
                  <a:lnTo>
                    <a:pt x="308636" y="9382"/>
                  </a:lnTo>
                  <a:lnTo>
                    <a:pt x="308636" y="8382"/>
                  </a:lnTo>
                  <a:lnTo>
                    <a:pt x="312446" y="9144"/>
                  </a:lnTo>
                  <a:lnTo>
                    <a:pt x="312446" y="9906"/>
                  </a:lnTo>
                  <a:lnTo>
                    <a:pt x="315494" y="10038"/>
                  </a:lnTo>
                  <a:close/>
                </a:path>
                <a:path w="624839" h="118110">
                  <a:moveTo>
                    <a:pt x="312446" y="9144"/>
                  </a:moveTo>
                  <a:lnTo>
                    <a:pt x="308636" y="8382"/>
                  </a:lnTo>
                  <a:lnTo>
                    <a:pt x="310798" y="9246"/>
                  </a:lnTo>
                  <a:lnTo>
                    <a:pt x="312446" y="9144"/>
                  </a:lnTo>
                  <a:close/>
                </a:path>
                <a:path w="624839" h="118110">
                  <a:moveTo>
                    <a:pt x="310798" y="9246"/>
                  </a:moveTo>
                  <a:lnTo>
                    <a:pt x="308636" y="8382"/>
                  </a:lnTo>
                  <a:lnTo>
                    <a:pt x="308636" y="9382"/>
                  </a:lnTo>
                  <a:lnTo>
                    <a:pt x="310798" y="9246"/>
                  </a:lnTo>
                  <a:close/>
                </a:path>
                <a:path w="624839" h="118110">
                  <a:moveTo>
                    <a:pt x="312446" y="9906"/>
                  </a:moveTo>
                  <a:lnTo>
                    <a:pt x="312446" y="9144"/>
                  </a:lnTo>
                  <a:lnTo>
                    <a:pt x="310798" y="9246"/>
                  </a:lnTo>
                  <a:lnTo>
                    <a:pt x="312446" y="9906"/>
                  </a:lnTo>
                  <a:close/>
                </a:path>
                <a:path w="624839" h="118110">
                  <a:moveTo>
                    <a:pt x="624663" y="118110"/>
                  </a:moveTo>
                  <a:lnTo>
                    <a:pt x="583840" y="85474"/>
                  </a:lnTo>
                  <a:lnTo>
                    <a:pt x="545539" y="61250"/>
                  </a:lnTo>
                  <a:lnTo>
                    <a:pt x="504849" y="40729"/>
                  </a:lnTo>
                  <a:lnTo>
                    <a:pt x="462054" y="24126"/>
                  </a:lnTo>
                  <a:lnTo>
                    <a:pt x="417438" y="11659"/>
                  </a:lnTo>
                  <a:lnTo>
                    <a:pt x="371284" y="3545"/>
                  </a:lnTo>
                  <a:lnTo>
                    <a:pt x="323876" y="0"/>
                  </a:lnTo>
                  <a:lnTo>
                    <a:pt x="312446" y="0"/>
                  </a:lnTo>
                  <a:lnTo>
                    <a:pt x="315494" y="1524"/>
                  </a:lnTo>
                  <a:lnTo>
                    <a:pt x="315494" y="10038"/>
                  </a:lnTo>
                  <a:lnTo>
                    <a:pt x="360251" y="11982"/>
                  </a:lnTo>
                  <a:lnTo>
                    <a:pt x="406964" y="19034"/>
                  </a:lnTo>
                  <a:lnTo>
                    <a:pt x="452256" y="30806"/>
                  </a:lnTo>
                  <a:lnTo>
                    <a:pt x="495795" y="47040"/>
                  </a:lnTo>
                  <a:lnTo>
                    <a:pt x="537250" y="67479"/>
                  </a:lnTo>
                  <a:lnTo>
                    <a:pt x="576289" y="91865"/>
                  </a:lnTo>
                  <a:lnTo>
                    <a:pt x="610214" y="118110"/>
                  </a:lnTo>
                  <a:lnTo>
                    <a:pt x="624663" y="1181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8193" y="5353050"/>
              <a:ext cx="6438846" cy="9791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32404" y="5848350"/>
              <a:ext cx="3868420" cy="110489"/>
            </a:xfrm>
            <a:custGeom>
              <a:avLst/>
              <a:gdLst/>
              <a:ahLst/>
              <a:cxnLst/>
              <a:rect l="l" t="t" r="r" b="b"/>
              <a:pathLst>
                <a:path w="3868420" h="110489">
                  <a:moveTo>
                    <a:pt x="105917" y="10667"/>
                  </a:moveTo>
                  <a:lnTo>
                    <a:pt x="102870" y="6095"/>
                  </a:lnTo>
                  <a:lnTo>
                    <a:pt x="100584" y="1523"/>
                  </a:lnTo>
                  <a:lnTo>
                    <a:pt x="94487" y="0"/>
                  </a:lnTo>
                  <a:lnTo>
                    <a:pt x="89915" y="2285"/>
                  </a:lnTo>
                  <a:lnTo>
                    <a:pt x="0" y="54863"/>
                  </a:lnTo>
                  <a:lnTo>
                    <a:pt x="19050" y="66164"/>
                  </a:lnTo>
                  <a:lnTo>
                    <a:pt x="19050" y="45719"/>
                  </a:lnTo>
                  <a:lnTo>
                    <a:pt x="53863" y="45706"/>
                  </a:lnTo>
                  <a:lnTo>
                    <a:pt x="99822" y="19049"/>
                  </a:lnTo>
                  <a:lnTo>
                    <a:pt x="104394" y="16001"/>
                  </a:lnTo>
                  <a:lnTo>
                    <a:pt x="105917" y="10667"/>
                  </a:lnTo>
                  <a:close/>
                </a:path>
                <a:path w="3868420" h="110489">
                  <a:moveTo>
                    <a:pt x="53815" y="45733"/>
                  </a:moveTo>
                  <a:lnTo>
                    <a:pt x="19050" y="45719"/>
                  </a:lnTo>
                  <a:lnTo>
                    <a:pt x="19050" y="64769"/>
                  </a:lnTo>
                  <a:lnTo>
                    <a:pt x="23622" y="64771"/>
                  </a:lnTo>
                  <a:lnTo>
                    <a:pt x="23622" y="47243"/>
                  </a:lnTo>
                  <a:lnTo>
                    <a:pt x="37416" y="55244"/>
                  </a:lnTo>
                  <a:lnTo>
                    <a:pt x="53815" y="45733"/>
                  </a:lnTo>
                  <a:close/>
                </a:path>
                <a:path w="3868420" h="110489">
                  <a:moveTo>
                    <a:pt x="105917" y="99821"/>
                  </a:moveTo>
                  <a:lnTo>
                    <a:pt x="104394" y="93725"/>
                  </a:lnTo>
                  <a:lnTo>
                    <a:pt x="99822" y="91439"/>
                  </a:lnTo>
                  <a:lnTo>
                    <a:pt x="53863" y="64783"/>
                  </a:lnTo>
                  <a:lnTo>
                    <a:pt x="19050" y="64769"/>
                  </a:lnTo>
                  <a:lnTo>
                    <a:pt x="19050" y="66164"/>
                  </a:lnTo>
                  <a:lnTo>
                    <a:pt x="89915" y="108203"/>
                  </a:lnTo>
                  <a:lnTo>
                    <a:pt x="94487" y="110489"/>
                  </a:lnTo>
                  <a:lnTo>
                    <a:pt x="100584" y="108965"/>
                  </a:lnTo>
                  <a:lnTo>
                    <a:pt x="102870" y="104393"/>
                  </a:lnTo>
                  <a:lnTo>
                    <a:pt x="105917" y="99821"/>
                  </a:lnTo>
                  <a:close/>
                </a:path>
                <a:path w="3868420" h="110489">
                  <a:moveTo>
                    <a:pt x="37416" y="55244"/>
                  </a:moveTo>
                  <a:lnTo>
                    <a:pt x="23622" y="47243"/>
                  </a:lnTo>
                  <a:lnTo>
                    <a:pt x="23622" y="63245"/>
                  </a:lnTo>
                  <a:lnTo>
                    <a:pt x="37416" y="55244"/>
                  </a:lnTo>
                  <a:close/>
                </a:path>
                <a:path w="3868420" h="110489">
                  <a:moveTo>
                    <a:pt x="53863" y="64783"/>
                  </a:moveTo>
                  <a:lnTo>
                    <a:pt x="37416" y="55244"/>
                  </a:lnTo>
                  <a:lnTo>
                    <a:pt x="23622" y="63245"/>
                  </a:lnTo>
                  <a:lnTo>
                    <a:pt x="23622" y="64771"/>
                  </a:lnTo>
                  <a:lnTo>
                    <a:pt x="53863" y="64783"/>
                  </a:lnTo>
                  <a:close/>
                </a:path>
                <a:path w="3868420" h="110489">
                  <a:moveTo>
                    <a:pt x="3867912" y="66293"/>
                  </a:moveTo>
                  <a:lnTo>
                    <a:pt x="3867912" y="47243"/>
                  </a:lnTo>
                  <a:lnTo>
                    <a:pt x="53815" y="45733"/>
                  </a:lnTo>
                  <a:lnTo>
                    <a:pt x="37416" y="55244"/>
                  </a:lnTo>
                  <a:lnTo>
                    <a:pt x="53815" y="64756"/>
                  </a:lnTo>
                  <a:lnTo>
                    <a:pt x="105917" y="64804"/>
                  </a:lnTo>
                  <a:lnTo>
                    <a:pt x="3867912" y="6629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6573" y="5353050"/>
              <a:ext cx="914400" cy="7696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01240" y="5353050"/>
              <a:ext cx="924560" cy="774700"/>
            </a:xfrm>
            <a:custGeom>
              <a:avLst/>
              <a:gdLst/>
              <a:ahLst/>
              <a:cxnLst/>
              <a:rect l="l" t="t" r="r" b="b"/>
              <a:pathLst>
                <a:path w="924560" h="774700">
                  <a:moveTo>
                    <a:pt x="7619" y="323850"/>
                  </a:moveTo>
                  <a:lnTo>
                    <a:pt x="5333" y="323088"/>
                  </a:lnTo>
                  <a:lnTo>
                    <a:pt x="3047" y="323850"/>
                  </a:lnTo>
                  <a:lnTo>
                    <a:pt x="761" y="325374"/>
                  </a:lnTo>
                  <a:lnTo>
                    <a:pt x="0" y="328422"/>
                  </a:lnTo>
                  <a:lnTo>
                    <a:pt x="761" y="339852"/>
                  </a:lnTo>
                  <a:lnTo>
                    <a:pt x="761" y="328422"/>
                  </a:lnTo>
                  <a:lnTo>
                    <a:pt x="7619" y="323850"/>
                  </a:lnTo>
                  <a:close/>
                </a:path>
                <a:path w="924560" h="774700">
                  <a:moveTo>
                    <a:pt x="163489" y="0"/>
                  </a:moveTo>
                  <a:lnTo>
                    <a:pt x="150087" y="0"/>
                  </a:lnTo>
                  <a:lnTo>
                    <a:pt x="126090" y="22220"/>
                  </a:lnTo>
                  <a:lnTo>
                    <a:pt x="95738" y="56600"/>
                  </a:lnTo>
                  <a:lnTo>
                    <a:pt x="69020" y="93946"/>
                  </a:lnTo>
                  <a:lnTo>
                    <a:pt x="46244" y="134023"/>
                  </a:lnTo>
                  <a:lnTo>
                    <a:pt x="27720" y="176599"/>
                  </a:lnTo>
                  <a:lnTo>
                    <a:pt x="13759" y="221442"/>
                  </a:lnTo>
                  <a:lnTo>
                    <a:pt x="4670" y="268317"/>
                  </a:lnTo>
                  <a:lnTo>
                    <a:pt x="761" y="316992"/>
                  </a:lnTo>
                  <a:lnTo>
                    <a:pt x="761" y="325374"/>
                  </a:lnTo>
                  <a:lnTo>
                    <a:pt x="3047" y="323850"/>
                  </a:lnTo>
                  <a:lnTo>
                    <a:pt x="5333" y="323088"/>
                  </a:lnTo>
                  <a:lnTo>
                    <a:pt x="7619" y="323850"/>
                  </a:lnTo>
                  <a:lnTo>
                    <a:pt x="7619" y="329031"/>
                  </a:lnTo>
                  <a:lnTo>
                    <a:pt x="9905" y="327660"/>
                  </a:lnTo>
                  <a:lnTo>
                    <a:pt x="12191" y="283464"/>
                  </a:lnTo>
                  <a:lnTo>
                    <a:pt x="19049" y="240029"/>
                  </a:lnTo>
                  <a:lnTo>
                    <a:pt x="30479" y="198120"/>
                  </a:lnTo>
                  <a:lnTo>
                    <a:pt x="54716" y="139022"/>
                  </a:lnTo>
                  <a:lnTo>
                    <a:pt x="86867" y="83820"/>
                  </a:lnTo>
                  <a:lnTo>
                    <a:pt x="113537" y="50292"/>
                  </a:lnTo>
                  <a:lnTo>
                    <a:pt x="127253" y="34289"/>
                  </a:lnTo>
                  <a:lnTo>
                    <a:pt x="163489" y="0"/>
                  </a:lnTo>
                  <a:close/>
                </a:path>
                <a:path w="924560" h="774700">
                  <a:moveTo>
                    <a:pt x="7619" y="329031"/>
                  </a:moveTo>
                  <a:lnTo>
                    <a:pt x="7619" y="323850"/>
                  </a:lnTo>
                  <a:lnTo>
                    <a:pt x="761" y="328422"/>
                  </a:lnTo>
                  <a:lnTo>
                    <a:pt x="761" y="351282"/>
                  </a:lnTo>
                  <a:lnTo>
                    <a:pt x="1523" y="362712"/>
                  </a:lnTo>
                  <a:lnTo>
                    <a:pt x="2285" y="368427"/>
                  </a:lnTo>
                  <a:lnTo>
                    <a:pt x="2285" y="332232"/>
                  </a:lnTo>
                  <a:lnTo>
                    <a:pt x="7619" y="329031"/>
                  </a:lnTo>
                  <a:close/>
                </a:path>
                <a:path w="924560" h="774700">
                  <a:moveTo>
                    <a:pt x="9905" y="328422"/>
                  </a:moveTo>
                  <a:lnTo>
                    <a:pt x="9905" y="327660"/>
                  </a:lnTo>
                  <a:lnTo>
                    <a:pt x="2285" y="332232"/>
                  </a:lnTo>
                  <a:lnTo>
                    <a:pt x="5333" y="332994"/>
                  </a:lnTo>
                  <a:lnTo>
                    <a:pt x="7619" y="332232"/>
                  </a:lnTo>
                  <a:lnTo>
                    <a:pt x="9143" y="330708"/>
                  </a:lnTo>
                  <a:lnTo>
                    <a:pt x="9905" y="328422"/>
                  </a:lnTo>
                  <a:close/>
                </a:path>
                <a:path w="924560" h="774700">
                  <a:moveTo>
                    <a:pt x="462533" y="765048"/>
                  </a:moveTo>
                  <a:lnTo>
                    <a:pt x="450341" y="765048"/>
                  </a:lnTo>
                  <a:lnTo>
                    <a:pt x="403720" y="761413"/>
                  </a:lnTo>
                  <a:lnTo>
                    <a:pt x="358417" y="753365"/>
                  </a:lnTo>
                  <a:lnTo>
                    <a:pt x="314698" y="741107"/>
                  </a:lnTo>
                  <a:lnTo>
                    <a:pt x="272828" y="724841"/>
                  </a:lnTo>
                  <a:lnTo>
                    <a:pt x="233070" y="704768"/>
                  </a:lnTo>
                  <a:lnTo>
                    <a:pt x="195690" y="681090"/>
                  </a:lnTo>
                  <a:lnTo>
                    <a:pt x="160951" y="654009"/>
                  </a:lnTo>
                  <a:lnTo>
                    <a:pt x="129120" y="623727"/>
                  </a:lnTo>
                  <a:lnTo>
                    <a:pt x="100459" y="590446"/>
                  </a:lnTo>
                  <a:lnTo>
                    <a:pt x="75234" y="554369"/>
                  </a:lnTo>
                  <a:lnTo>
                    <a:pt x="53710" y="515696"/>
                  </a:lnTo>
                  <a:lnTo>
                    <a:pt x="36150" y="474629"/>
                  </a:lnTo>
                  <a:lnTo>
                    <a:pt x="22820" y="431371"/>
                  </a:lnTo>
                  <a:lnTo>
                    <a:pt x="13983" y="386124"/>
                  </a:lnTo>
                  <a:lnTo>
                    <a:pt x="9905" y="339090"/>
                  </a:lnTo>
                  <a:lnTo>
                    <a:pt x="9905" y="328422"/>
                  </a:lnTo>
                  <a:lnTo>
                    <a:pt x="9143" y="330708"/>
                  </a:lnTo>
                  <a:lnTo>
                    <a:pt x="7619" y="332232"/>
                  </a:lnTo>
                  <a:lnTo>
                    <a:pt x="5333" y="332994"/>
                  </a:lnTo>
                  <a:lnTo>
                    <a:pt x="2285" y="332232"/>
                  </a:lnTo>
                  <a:lnTo>
                    <a:pt x="2285" y="368427"/>
                  </a:lnTo>
                  <a:lnTo>
                    <a:pt x="3047" y="374142"/>
                  </a:lnTo>
                  <a:lnTo>
                    <a:pt x="5333" y="396240"/>
                  </a:lnTo>
                  <a:lnTo>
                    <a:pt x="9905" y="418338"/>
                  </a:lnTo>
                  <a:lnTo>
                    <a:pt x="21335" y="461009"/>
                  </a:lnTo>
                  <a:lnTo>
                    <a:pt x="43229" y="516613"/>
                  </a:lnTo>
                  <a:lnTo>
                    <a:pt x="61317" y="550154"/>
                  </a:lnTo>
                  <a:lnTo>
                    <a:pt x="82273" y="581985"/>
                  </a:lnTo>
                  <a:lnTo>
                    <a:pt x="105917" y="611886"/>
                  </a:lnTo>
                  <a:lnTo>
                    <a:pt x="135635" y="643890"/>
                  </a:lnTo>
                  <a:lnTo>
                    <a:pt x="168401" y="672846"/>
                  </a:lnTo>
                  <a:lnTo>
                    <a:pt x="204689" y="698605"/>
                  </a:lnTo>
                  <a:lnTo>
                    <a:pt x="243054" y="721042"/>
                  </a:lnTo>
                  <a:lnTo>
                    <a:pt x="283336" y="739765"/>
                  </a:lnTo>
                  <a:lnTo>
                    <a:pt x="325373" y="754380"/>
                  </a:lnTo>
                  <a:lnTo>
                    <a:pt x="392430" y="769620"/>
                  </a:lnTo>
                  <a:lnTo>
                    <a:pt x="438911" y="773430"/>
                  </a:lnTo>
                  <a:lnTo>
                    <a:pt x="450341" y="774192"/>
                  </a:lnTo>
                  <a:lnTo>
                    <a:pt x="457199" y="774192"/>
                  </a:lnTo>
                  <a:lnTo>
                    <a:pt x="457199" y="770382"/>
                  </a:lnTo>
                  <a:lnTo>
                    <a:pt x="457961" y="767334"/>
                  </a:lnTo>
                  <a:lnTo>
                    <a:pt x="459485" y="765810"/>
                  </a:lnTo>
                  <a:lnTo>
                    <a:pt x="462251" y="765613"/>
                  </a:lnTo>
                  <a:lnTo>
                    <a:pt x="462533" y="765048"/>
                  </a:lnTo>
                  <a:close/>
                </a:path>
                <a:path w="924560" h="774700">
                  <a:moveTo>
                    <a:pt x="462251" y="765613"/>
                  </a:moveTo>
                  <a:lnTo>
                    <a:pt x="459485" y="765810"/>
                  </a:lnTo>
                  <a:lnTo>
                    <a:pt x="457961" y="767334"/>
                  </a:lnTo>
                  <a:lnTo>
                    <a:pt x="457199" y="770382"/>
                  </a:lnTo>
                  <a:lnTo>
                    <a:pt x="458723" y="772668"/>
                  </a:lnTo>
                  <a:lnTo>
                    <a:pt x="462251" y="765613"/>
                  </a:lnTo>
                  <a:close/>
                </a:path>
                <a:path w="924560" h="774700">
                  <a:moveTo>
                    <a:pt x="915923" y="410200"/>
                  </a:moveTo>
                  <a:lnTo>
                    <a:pt x="915923" y="330707"/>
                  </a:lnTo>
                  <a:lnTo>
                    <a:pt x="915161" y="330707"/>
                  </a:lnTo>
                  <a:lnTo>
                    <a:pt x="915034" y="330326"/>
                  </a:lnTo>
                  <a:lnTo>
                    <a:pt x="914400" y="339851"/>
                  </a:lnTo>
                  <a:lnTo>
                    <a:pt x="914400" y="350519"/>
                  </a:lnTo>
                  <a:lnTo>
                    <a:pt x="908580" y="400267"/>
                  </a:lnTo>
                  <a:lnTo>
                    <a:pt x="897438" y="448158"/>
                  </a:lnTo>
                  <a:lnTo>
                    <a:pt x="881107" y="493956"/>
                  </a:lnTo>
                  <a:lnTo>
                    <a:pt x="859720" y="537427"/>
                  </a:lnTo>
                  <a:lnTo>
                    <a:pt x="833413" y="578333"/>
                  </a:lnTo>
                  <a:lnTo>
                    <a:pt x="802319" y="616439"/>
                  </a:lnTo>
                  <a:lnTo>
                    <a:pt x="766571" y="651510"/>
                  </a:lnTo>
                  <a:lnTo>
                    <a:pt x="733043" y="678179"/>
                  </a:lnTo>
                  <a:lnTo>
                    <a:pt x="687928" y="707066"/>
                  </a:lnTo>
                  <a:lnTo>
                    <a:pt x="627235" y="734999"/>
                  </a:lnTo>
                  <a:lnTo>
                    <a:pt x="575310" y="751332"/>
                  </a:lnTo>
                  <a:lnTo>
                    <a:pt x="528655" y="760361"/>
                  </a:lnTo>
                  <a:lnTo>
                    <a:pt x="483128" y="764131"/>
                  </a:lnTo>
                  <a:lnTo>
                    <a:pt x="462251" y="765613"/>
                  </a:lnTo>
                  <a:lnTo>
                    <a:pt x="458723" y="772668"/>
                  </a:lnTo>
                  <a:lnTo>
                    <a:pt x="457199" y="770382"/>
                  </a:lnTo>
                  <a:lnTo>
                    <a:pt x="457199" y="774192"/>
                  </a:lnTo>
                  <a:lnTo>
                    <a:pt x="462533" y="774192"/>
                  </a:lnTo>
                  <a:lnTo>
                    <a:pt x="465581" y="765810"/>
                  </a:lnTo>
                  <a:lnTo>
                    <a:pt x="465581" y="766572"/>
                  </a:lnTo>
                  <a:lnTo>
                    <a:pt x="467105" y="768858"/>
                  </a:lnTo>
                  <a:lnTo>
                    <a:pt x="467105" y="774192"/>
                  </a:lnTo>
                  <a:lnTo>
                    <a:pt x="473963" y="774192"/>
                  </a:lnTo>
                  <a:lnTo>
                    <a:pt x="522264" y="770604"/>
                  </a:lnTo>
                  <a:lnTo>
                    <a:pt x="569230" y="762283"/>
                  </a:lnTo>
                  <a:lnTo>
                    <a:pt x="614568" y="749458"/>
                  </a:lnTo>
                  <a:lnTo>
                    <a:pt x="658082" y="732309"/>
                  </a:lnTo>
                  <a:lnTo>
                    <a:pt x="699177" y="711222"/>
                  </a:lnTo>
                  <a:lnTo>
                    <a:pt x="737859" y="686274"/>
                  </a:lnTo>
                  <a:lnTo>
                    <a:pt x="773734" y="657747"/>
                  </a:lnTo>
                  <a:lnTo>
                    <a:pt x="806507" y="625872"/>
                  </a:lnTo>
                  <a:lnTo>
                    <a:pt x="835883" y="590880"/>
                  </a:lnTo>
                  <a:lnTo>
                    <a:pt x="861567" y="553003"/>
                  </a:lnTo>
                  <a:lnTo>
                    <a:pt x="883266" y="512471"/>
                  </a:lnTo>
                  <a:lnTo>
                    <a:pt x="900683" y="469516"/>
                  </a:lnTo>
                  <a:lnTo>
                    <a:pt x="913526" y="424369"/>
                  </a:lnTo>
                  <a:lnTo>
                    <a:pt x="915923" y="410200"/>
                  </a:lnTo>
                  <a:close/>
                </a:path>
                <a:path w="924560" h="774700">
                  <a:moveTo>
                    <a:pt x="467105" y="771144"/>
                  </a:moveTo>
                  <a:lnTo>
                    <a:pt x="467105" y="768858"/>
                  </a:lnTo>
                  <a:lnTo>
                    <a:pt x="465581" y="766572"/>
                  </a:lnTo>
                  <a:lnTo>
                    <a:pt x="465581" y="765810"/>
                  </a:lnTo>
                  <a:lnTo>
                    <a:pt x="462533" y="774192"/>
                  </a:lnTo>
                  <a:lnTo>
                    <a:pt x="464819" y="773430"/>
                  </a:lnTo>
                  <a:lnTo>
                    <a:pt x="467105" y="771144"/>
                  </a:lnTo>
                  <a:close/>
                </a:path>
                <a:path w="924560" h="774700">
                  <a:moveTo>
                    <a:pt x="467105" y="774192"/>
                  </a:moveTo>
                  <a:lnTo>
                    <a:pt x="467105" y="771144"/>
                  </a:lnTo>
                  <a:lnTo>
                    <a:pt x="464819" y="773430"/>
                  </a:lnTo>
                  <a:lnTo>
                    <a:pt x="462533" y="774192"/>
                  </a:lnTo>
                  <a:lnTo>
                    <a:pt x="467105" y="774192"/>
                  </a:lnTo>
                  <a:close/>
                </a:path>
                <a:path w="924560" h="774700">
                  <a:moveTo>
                    <a:pt x="924306" y="327659"/>
                  </a:moveTo>
                  <a:lnTo>
                    <a:pt x="924306" y="316229"/>
                  </a:lnTo>
                  <a:lnTo>
                    <a:pt x="920276" y="268436"/>
                  </a:lnTo>
                  <a:lnTo>
                    <a:pt x="911304" y="222394"/>
                  </a:lnTo>
                  <a:lnTo>
                    <a:pt x="897672" y="178321"/>
                  </a:lnTo>
                  <a:lnTo>
                    <a:pt x="879665" y="136434"/>
                  </a:lnTo>
                  <a:lnTo>
                    <a:pt x="857566" y="96948"/>
                  </a:lnTo>
                  <a:lnTo>
                    <a:pt x="831658" y="60082"/>
                  </a:lnTo>
                  <a:lnTo>
                    <a:pt x="802227" y="26052"/>
                  </a:lnTo>
                  <a:lnTo>
                    <a:pt x="774751" y="0"/>
                  </a:lnTo>
                  <a:lnTo>
                    <a:pt x="760302" y="0"/>
                  </a:lnTo>
                  <a:lnTo>
                    <a:pt x="762670" y="1831"/>
                  </a:lnTo>
                  <a:lnTo>
                    <a:pt x="795885" y="33341"/>
                  </a:lnTo>
                  <a:lnTo>
                    <a:pt x="825691" y="68026"/>
                  </a:lnTo>
                  <a:lnTo>
                    <a:pt x="851757" y="105630"/>
                  </a:lnTo>
                  <a:lnTo>
                    <a:pt x="873753" y="145895"/>
                  </a:lnTo>
                  <a:lnTo>
                    <a:pt x="891346" y="188563"/>
                  </a:lnTo>
                  <a:lnTo>
                    <a:pt x="904205" y="233379"/>
                  </a:lnTo>
                  <a:lnTo>
                    <a:pt x="912000" y="280084"/>
                  </a:lnTo>
                  <a:lnTo>
                    <a:pt x="914400" y="328421"/>
                  </a:lnTo>
                  <a:lnTo>
                    <a:pt x="915034" y="330326"/>
                  </a:lnTo>
                  <a:lnTo>
                    <a:pt x="915161" y="328421"/>
                  </a:lnTo>
                  <a:lnTo>
                    <a:pt x="915923" y="330707"/>
                  </a:lnTo>
                  <a:lnTo>
                    <a:pt x="915923" y="410200"/>
                  </a:lnTo>
                  <a:lnTo>
                    <a:pt x="921498" y="377260"/>
                  </a:lnTo>
                  <a:lnTo>
                    <a:pt x="923544" y="341677"/>
                  </a:lnTo>
                  <a:lnTo>
                    <a:pt x="923544" y="325373"/>
                  </a:lnTo>
                  <a:lnTo>
                    <a:pt x="924306" y="327659"/>
                  </a:lnTo>
                  <a:close/>
                </a:path>
                <a:path w="924560" h="774700">
                  <a:moveTo>
                    <a:pt x="915923" y="330707"/>
                  </a:moveTo>
                  <a:lnTo>
                    <a:pt x="915161" y="328421"/>
                  </a:lnTo>
                  <a:lnTo>
                    <a:pt x="915034" y="330326"/>
                  </a:lnTo>
                  <a:lnTo>
                    <a:pt x="915161" y="330707"/>
                  </a:lnTo>
                  <a:lnTo>
                    <a:pt x="915923" y="330707"/>
                  </a:lnTo>
                  <a:close/>
                </a:path>
                <a:path w="924560" h="774700">
                  <a:moveTo>
                    <a:pt x="924306" y="328421"/>
                  </a:moveTo>
                  <a:lnTo>
                    <a:pt x="923544" y="325373"/>
                  </a:lnTo>
                  <a:lnTo>
                    <a:pt x="923544" y="341677"/>
                  </a:lnTo>
                  <a:lnTo>
                    <a:pt x="924306" y="3284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8193" y="6332220"/>
              <a:ext cx="6438846" cy="402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Stored Media</a:t>
            </a:r>
            <a:r>
              <a:rPr spc="-14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6482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Key problem: how to handle transmission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errors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90244" y="2948177"/>
          <a:ext cx="7982585" cy="2285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1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4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Strategy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Advantage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Disadvantage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4615" marR="478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Use reliable  transport</a:t>
                      </a:r>
                      <a:r>
                        <a:rPr sz="18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(TCP)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Repairs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errors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Increases jitter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significantly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4615" marR="834390" indent="-6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Add FEC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(e.g.,</a:t>
                      </a:r>
                      <a:r>
                        <a:rPr sz="18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parity)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Repairs most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errors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 marR="111125" indent="-12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Increases overhead,</a:t>
                      </a:r>
                      <a:r>
                        <a:rPr sz="18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decoding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complexity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jitter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Interleave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media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Masks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most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errors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 marR="40386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Slightly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increases</a:t>
                      </a:r>
                      <a:r>
                        <a:rPr sz="18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decoding  complexity and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jitter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Stored Media</a:t>
            </a:r>
            <a:r>
              <a:rPr spc="-145" dirty="0"/>
              <a:t> </a:t>
            </a:r>
            <a:r>
              <a:rPr dirty="0"/>
              <a:t>(4)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44728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Parity packet can repair one lost packet 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group of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Decoding is delayed for 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packets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7333" y="3413540"/>
            <a:ext cx="8524875" cy="2127250"/>
            <a:chOff x="767333" y="3413540"/>
            <a:chExt cx="8524875" cy="21272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923" y="3413540"/>
              <a:ext cx="7962543" cy="9603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571" y="3981449"/>
              <a:ext cx="368046" cy="2628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24000" y="3976877"/>
              <a:ext cx="377190" cy="273050"/>
            </a:xfrm>
            <a:custGeom>
              <a:avLst/>
              <a:gdLst/>
              <a:ahLst/>
              <a:cxnLst/>
              <a:rect l="l" t="t" r="r" b="b"/>
              <a:pathLst>
                <a:path w="377189" h="273050">
                  <a:moveTo>
                    <a:pt x="377190" y="267462"/>
                  </a:moveTo>
                  <a:lnTo>
                    <a:pt x="377190" y="4572"/>
                  </a:lnTo>
                  <a:lnTo>
                    <a:pt x="375666" y="1524"/>
                  </a:lnTo>
                  <a:lnTo>
                    <a:pt x="372618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267462"/>
                  </a:lnTo>
                  <a:lnTo>
                    <a:pt x="1524" y="271272"/>
                  </a:lnTo>
                  <a:lnTo>
                    <a:pt x="4572" y="272796"/>
                  </a:lnTo>
                  <a:lnTo>
                    <a:pt x="4572" y="9144"/>
                  </a:lnTo>
                  <a:lnTo>
                    <a:pt x="9143" y="4572"/>
                  </a:lnTo>
                  <a:lnTo>
                    <a:pt x="9143" y="9144"/>
                  </a:lnTo>
                  <a:lnTo>
                    <a:pt x="368046" y="9144"/>
                  </a:lnTo>
                  <a:lnTo>
                    <a:pt x="368046" y="4572"/>
                  </a:lnTo>
                  <a:lnTo>
                    <a:pt x="372618" y="9144"/>
                  </a:lnTo>
                  <a:lnTo>
                    <a:pt x="372618" y="272796"/>
                  </a:lnTo>
                  <a:lnTo>
                    <a:pt x="375666" y="271272"/>
                  </a:lnTo>
                  <a:lnTo>
                    <a:pt x="377190" y="267462"/>
                  </a:lnTo>
                  <a:close/>
                </a:path>
                <a:path w="377189" h="273050">
                  <a:moveTo>
                    <a:pt x="9143" y="9144"/>
                  </a:moveTo>
                  <a:lnTo>
                    <a:pt x="9143" y="4572"/>
                  </a:lnTo>
                  <a:lnTo>
                    <a:pt x="4572" y="9144"/>
                  </a:lnTo>
                  <a:lnTo>
                    <a:pt x="9143" y="9144"/>
                  </a:lnTo>
                  <a:close/>
                </a:path>
                <a:path w="377189" h="273050">
                  <a:moveTo>
                    <a:pt x="9144" y="262890"/>
                  </a:moveTo>
                  <a:lnTo>
                    <a:pt x="9143" y="9144"/>
                  </a:lnTo>
                  <a:lnTo>
                    <a:pt x="4572" y="9144"/>
                  </a:lnTo>
                  <a:lnTo>
                    <a:pt x="4572" y="262890"/>
                  </a:lnTo>
                  <a:lnTo>
                    <a:pt x="9144" y="262890"/>
                  </a:lnTo>
                  <a:close/>
                </a:path>
                <a:path w="377189" h="273050">
                  <a:moveTo>
                    <a:pt x="372618" y="262890"/>
                  </a:moveTo>
                  <a:lnTo>
                    <a:pt x="4572" y="262890"/>
                  </a:lnTo>
                  <a:lnTo>
                    <a:pt x="9144" y="267462"/>
                  </a:lnTo>
                  <a:lnTo>
                    <a:pt x="9143" y="272796"/>
                  </a:lnTo>
                  <a:lnTo>
                    <a:pt x="368046" y="272796"/>
                  </a:lnTo>
                  <a:lnTo>
                    <a:pt x="368046" y="267462"/>
                  </a:lnTo>
                  <a:lnTo>
                    <a:pt x="372618" y="262890"/>
                  </a:lnTo>
                  <a:close/>
                </a:path>
                <a:path w="377189" h="273050">
                  <a:moveTo>
                    <a:pt x="9143" y="272796"/>
                  </a:moveTo>
                  <a:lnTo>
                    <a:pt x="9144" y="267462"/>
                  </a:lnTo>
                  <a:lnTo>
                    <a:pt x="4572" y="262890"/>
                  </a:lnTo>
                  <a:lnTo>
                    <a:pt x="4572" y="272796"/>
                  </a:lnTo>
                  <a:lnTo>
                    <a:pt x="9143" y="272796"/>
                  </a:lnTo>
                  <a:close/>
                </a:path>
                <a:path w="377189" h="273050">
                  <a:moveTo>
                    <a:pt x="372618" y="9144"/>
                  </a:moveTo>
                  <a:lnTo>
                    <a:pt x="368046" y="4572"/>
                  </a:lnTo>
                  <a:lnTo>
                    <a:pt x="368046" y="9144"/>
                  </a:lnTo>
                  <a:lnTo>
                    <a:pt x="372618" y="9144"/>
                  </a:lnTo>
                  <a:close/>
                </a:path>
                <a:path w="377189" h="273050">
                  <a:moveTo>
                    <a:pt x="372618" y="262890"/>
                  </a:moveTo>
                  <a:lnTo>
                    <a:pt x="372618" y="9144"/>
                  </a:lnTo>
                  <a:lnTo>
                    <a:pt x="368046" y="9144"/>
                  </a:lnTo>
                  <a:lnTo>
                    <a:pt x="368046" y="262890"/>
                  </a:lnTo>
                  <a:lnTo>
                    <a:pt x="372618" y="262890"/>
                  </a:lnTo>
                  <a:close/>
                </a:path>
                <a:path w="377189" h="273050">
                  <a:moveTo>
                    <a:pt x="372618" y="272796"/>
                  </a:moveTo>
                  <a:lnTo>
                    <a:pt x="372618" y="262890"/>
                  </a:lnTo>
                  <a:lnTo>
                    <a:pt x="368046" y="267462"/>
                  </a:lnTo>
                  <a:lnTo>
                    <a:pt x="368046" y="272796"/>
                  </a:lnTo>
                  <a:lnTo>
                    <a:pt x="372618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1189" y="3978401"/>
              <a:ext cx="327660" cy="26365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06618" y="3973829"/>
              <a:ext cx="337185" cy="273050"/>
            </a:xfrm>
            <a:custGeom>
              <a:avLst/>
              <a:gdLst/>
              <a:ahLst/>
              <a:cxnLst/>
              <a:rect l="l" t="t" r="r" b="b"/>
              <a:pathLst>
                <a:path w="337185" h="273050">
                  <a:moveTo>
                    <a:pt x="336804" y="268224"/>
                  </a:moveTo>
                  <a:lnTo>
                    <a:pt x="336804" y="4572"/>
                  </a:lnTo>
                  <a:lnTo>
                    <a:pt x="335280" y="1524"/>
                  </a:lnTo>
                  <a:lnTo>
                    <a:pt x="332232" y="0"/>
                  </a:lnTo>
                  <a:lnTo>
                    <a:pt x="4572" y="0"/>
                  </a:lnTo>
                  <a:lnTo>
                    <a:pt x="761" y="1524"/>
                  </a:lnTo>
                  <a:lnTo>
                    <a:pt x="0" y="4572"/>
                  </a:lnTo>
                  <a:lnTo>
                    <a:pt x="0" y="268224"/>
                  </a:lnTo>
                  <a:lnTo>
                    <a:pt x="762" y="271272"/>
                  </a:lnTo>
                  <a:lnTo>
                    <a:pt x="4572" y="272796"/>
                  </a:ln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lnTo>
                    <a:pt x="327659" y="9144"/>
                  </a:lnTo>
                  <a:lnTo>
                    <a:pt x="327659" y="4572"/>
                  </a:lnTo>
                  <a:lnTo>
                    <a:pt x="332232" y="9144"/>
                  </a:lnTo>
                  <a:lnTo>
                    <a:pt x="332232" y="272796"/>
                  </a:lnTo>
                  <a:lnTo>
                    <a:pt x="335280" y="271272"/>
                  </a:lnTo>
                  <a:lnTo>
                    <a:pt x="336804" y="268224"/>
                  </a:lnTo>
                  <a:close/>
                </a:path>
                <a:path w="337185" h="273050">
                  <a:moveTo>
                    <a:pt x="9144" y="9144"/>
                  </a:move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close/>
                </a:path>
                <a:path w="337185" h="273050">
                  <a:moveTo>
                    <a:pt x="9144" y="262890"/>
                  </a:moveTo>
                  <a:lnTo>
                    <a:pt x="9144" y="9144"/>
                  </a:lnTo>
                  <a:lnTo>
                    <a:pt x="4572" y="9144"/>
                  </a:lnTo>
                  <a:lnTo>
                    <a:pt x="4572" y="262890"/>
                  </a:lnTo>
                  <a:lnTo>
                    <a:pt x="9144" y="262890"/>
                  </a:lnTo>
                  <a:close/>
                </a:path>
                <a:path w="337185" h="273050">
                  <a:moveTo>
                    <a:pt x="332232" y="262890"/>
                  </a:moveTo>
                  <a:lnTo>
                    <a:pt x="4572" y="262890"/>
                  </a:lnTo>
                  <a:lnTo>
                    <a:pt x="9144" y="268224"/>
                  </a:lnTo>
                  <a:lnTo>
                    <a:pt x="9144" y="272796"/>
                  </a:lnTo>
                  <a:lnTo>
                    <a:pt x="327659" y="272796"/>
                  </a:lnTo>
                  <a:lnTo>
                    <a:pt x="327659" y="268224"/>
                  </a:lnTo>
                  <a:lnTo>
                    <a:pt x="332232" y="262890"/>
                  </a:lnTo>
                  <a:close/>
                </a:path>
                <a:path w="337185" h="273050">
                  <a:moveTo>
                    <a:pt x="9144" y="272796"/>
                  </a:moveTo>
                  <a:lnTo>
                    <a:pt x="9144" y="268224"/>
                  </a:lnTo>
                  <a:lnTo>
                    <a:pt x="4572" y="262890"/>
                  </a:lnTo>
                  <a:lnTo>
                    <a:pt x="4572" y="272796"/>
                  </a:lnTo>
                  <a:lnTo>
                    <a:pt x="9144" y="272796"/>
                  </a:lnTo>
                  <a:close/>
                </a:path>
                <a:path w="337185" h="273050">
                  <a:moveTo>
                    <a:pt x="332232" y="9144"/>
                  </a:moveTo>
                  <a:lnTo>
                    <a:pt x="327659" y="4572"/>
                  </a:lnTo>
                  <a:lnTo>
                    <a:pt x="327659" y="9144"/>
                  </a:lnTo>
                  <a:lnTo>
                    <a:pt x="332232" y="9144"/>
                  </a:lnTo>
                  <a:close/>
                </a:path>
                <a:path w="337185" h="273050">
                  <a:moveTo>
                    <a:pt x="332232" y="262890"/>
                  </a:moveTo>
                  <a:lnTo>
                    <a:pt x="332232" y="9144"/>
                  </a:lnTo>
                  <a:lnTo>
                    <a:pt x="327659" y="9144"/>
                  </a:lnTo>
                  <a:lnTo>
                    <a:pt x="327659" y="262890"/>
                  </a:lnTo>
                  <a:lnTo>
                    <a:pt x="332232" y="262890"/>
                  </a:lnTo>
                  <a:close/>
                </a:path>
                <a:path w="337185" h="273050">
                  <a:moveTo>
                    <a:pt x="332232" y="272796"/>
                  </a:moveTo>
                  <a:lnTo>
                    <a:pt x="332232" y="262890"/>
                  </a:lnTo>
                  <a:lnTo>
                    <a:pt x="327659" y="268224"/>
                  </a:lnTo>
                  <a:lnTo>
                    <a:pt x="327659" y="272796"/>
                  </a:lnTo>
                  <a:lnTo>
                    <a:pt x="332232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8560" y="3941063"/>
              <a:ext cx="347472" cy="26288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523226" y="3936491"/>
              <a:ext cx="358140" cy="273050"/>
            </a:xfrm>
            <a:custGeom>
              <a:avLst/>
              <a:gdLst/>
              <a:ahLst/>
              <a:cxnLst/>
              <a:rect l="l" t="t" r="r" b="b"/>
              <a:pathLst>
                <a:path w="358140" h="273050">
                  <a:moveTo>
                    <a:pt x="358140" y="267462"/>
                  </a:moveTo>
                  <a:lnTo>
                    <a:pt x="358140" y="4572"/>
                  </a:lnTo>
                  <a:lnTo>
                    <a:pt x="356616" y="1524"/>
                  </a:lnTo>
                  <a:lnTo>
                    <a:pt x="352806" y="0"/>
                  </a:lnTo>
                  <a:lnTo>
                    <a:pt x="5334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267462"/>
                  </a:lnTo>
                  <a:lnTo>
                    <a:pt x="1524" y="271272"/>
                  </a:lnTo>
                  <a:lnTo>
                    <a:pt x="5334" y="272796"/>
                  </a:lnTo>
                  <a:lnTo>
                    <a:pt x="5334" y="9144"/>
                  </a:lnTo>
                  <a:lnTo>
                    <a:pt x="9906" y="4572"/>
                  </a:lnTo>
                  <a:lnTo>
                    <a:pt x="9906" y="9144"/>
                  </a:lnTo>
                  <a:lnTo>
                    <a:pt x="348234" y="9144"/>
                  </a:lnTo>
                  <a:lnTo>
                    <a:pt x="348234" y="4572"/>
                  </a:lnTo>
                  <a:lnTo>
                    <a:pt x="352806" y="9144"/>
                  </a:lnTo>
                  <a:lnTo>
                    <a:pt x="352806" y="272796"/>
                  </a:lnTo>
                  <a:lnTo>
                    <a:pt x="356616" y="271272"/>
                  </a:lnTo>
                  <a:lnTo>
                    <a:pt x="358140" y="267462"/>
                  </a:lnTo>
                  <a:close/>
                </a:path>
                <a:path w="358140" h="273050">
                  <a:moveTo>
                    <a:pt x="9906" y="9144"/>
                  </a:moveTo>
                  <a:lnTo>
                    <a:pt x="9906" y="4572"/>
                  </a:lnTo>
                  <a:lnTo>
                    <a:pt x="5334" y="9144"/>
                  </a:lnTo>
                  <a:lnTo>
                    <a:pt x="9906" y="9144"/>
                  </a:lnTo>
                  <a:close/>
                </a:path>
                <a:path w="358140" h="273050">
                  <a:moveTo>
                    <a:pt x="9906" y="262890"/>
                  </a:moveTo>
                  <a:lnTo>
                    <a:pt x="9906" y="9144"/>
                  </a:lnTo>
                  <a:lnTo>
                    <a:pt x="5334" y="9144"/>
                  </a:lnTo>
                  <a:lnTo>
                    <a:pt x="5334" y="262890"/>
                  </a:lnTo>
                  <a:lnTo>
                    <a:pt x="9906" y="262890"/>
                  </a:lnTo>
                  <a:close/>
                </a:path>
                <a:path w="358140" h="273050">
                  <a:moveTo>
                    <a:pt x="352806" y="262890"/>
                  </a:moveTo>
                  <a:lnTo>
                    <a:pt x="5334" y="262890"/>
                  </a:lnTo>
                  <a:lnTo>
                    <a:pt x="9906" y="267462"/>
                  </a:lnTo>
                  <a:lnTo>
                    <a:pt x="9906" y="272796"/>
                  </a:lnTo>
                  <a:lnTo>
                    <a:pt x="348234" y="272796"/>
                  </a:lnTo>
                  <a:lnTo>
                    <a:pt x="348234" y="267462"/>
                  </a:lnTo>
                  <a:lnTo>
                    <a:pt x="352806" y="262890"/>
                  </a:lnTo>
                  <a:close/>
                </a:path>
                <a:path w="358140" h="273050">
                  <a:moveTo>
                    <a:pt x="9906" y="272796"/>
                  </a:moveTo>
                  <a:lnTo>
                    <a:pt x="9906" y="267462"/>
                  </a:lnTo>
                  <a:lnTo>
                    <a:pt x="5334" y="262890"/>
                  </a:lnTo>
                  <a:lnTo>
                    <a:pt x="5334" y="272796"/>
                  </a:lnTo>
                  <a:lnTo>
                    <a:pt x="9906" y="272796"/>
                  </a:lnTo>
                  <a:close/>
                </a:path>
                <a:path w="358140" h="273050">
                  <a:moveTo>
                    <a:pt x="352806" y="9144"/>
                  </a:moveTo>
                  <a:lnTo>
                    <a:pt x="348234" y="4572"/>
                  </a:lnTo>
                  <a:lnTo>
                    <a:pt x="348234" y="9144"/>
                  </a:lnTo>
                  <a:lnTo>
                    <a:pt x="352806" y="9144"/>
                  </a:lnTo>
                  <a:close/>
                </a:path>
                <a:path w="358140" h="273050">
                  <a:moveTo>
                    <a:pt x="352806" y="262890"/>
                  </a:moveTo>
                  <a:lnTo>
                    <a:pt x="352806" y="9144"/>
                  </a:lnTo>
                  <a:lnTo>
                    <a:pt x="348234" y="9144"/>
                  </a:lnTo>
                  <a:lnTo>
                    <a:pt x="348234" y="262890"/>
                  </a:lnTo>
                  <a:lnTo>
                    <a:pt x="352806" y="262890"/>
                  </a:lnTo>
                  <a:close/>
                </a:path>
                <a:path w="358140" h="273050">
                  <a:moveTo>
                    <a:pt x="352806" y="272796"/>
                  </a:moveTo>
                  <a:lnTo>
                    <a:pt x="352806" y="262890"/>
                  </a:lnTo>
                  <a:lnTo>
                    <a:pt x="348234" y="267462"/>
                  </a:lnTo>
                  <a:lnTo>
                    <a:pt x="348234" y="272796"/>
                  </a:lnTo>
                  <a:lnTo>
                    <a:pt x="35280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7333" y="4373879"/>
              <a:ext cx="8524493" cy="1166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Stored Media</a:t>
            </a:r>
            <a:r>
              <a:rPr spc="-145" dirty="0"/>
              <a:t> </a:t>
            </a:r>
            <a:r>
              <a:rPr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06955"/>
            <a:ext cx="68840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Interleaving spreads nearby media samples over  different transmissions to reduce the impact 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3423285"/>
            <a:chOff x="457200" y="2414777"/>
            <a:chExt cx="9144000" cy="3423285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4550" y="2769107"/>
              <a:ext cx="7357109" cy="306857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32586" y="3398773"/>
            <a:ext cx="877569" cy="178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" marR="8191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Packet 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stream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Arial"/>
              <a:cs typeface="Arial"/>
            </a:endParaRPr>
          </a:p>
          <a:p>
            <a:pPr marL="12700" marR="5080" indent="114300">
              <a:lnSpc>
                <a:spcPct val="100000"/>
              </a:lnSpc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Media  samples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67555" y="5772150"/>
            <a:ext cx="1515110" cy="215265"/>
          </a:xfrm>
          <a:custGeom>
            <a:avLst/>
            <a:gdLst/>
            <a:ahLst/>
            <a:cxnLst/>
            <a:rect l="l" t="t" r="r" b="b"/>
            <a:pathLst>
              <a:path w="1515110" h="215264">
                <a:moveTo>
                  <a:pt x="29870" y="92964"/>
                </a:moveTo>
                <a:lnTo>
                  <a:pt x="21416" y="51468"/>
                </a:lnTo>
                <a:lnTo>
                  <a:pt x="19050" y="10668"/>
                </a:lnTo>
                <a:lnTo>
                  <a:pt x="19050" y="0"/>
                </a:lnTo>
                <a:lnTo>
                  <a:pt x="0" y="762"/>
                </a:lnTo>
                <a:lnTo>
                  <a:pt x="0" y="11430"/>
                </a:lnTo>
                <a:lnTo>
                  <a:pt x="864" y="31475"/>
                </a:lnTo>
                <a:lnTo>
                  <a:pt x="2619" y="55778"/>
                </a:lnTo>
                <a:lnTo>
                  <a:pt x="5922" y="79624"/>
                </a:lnTo>
                <a:lnTo>
                  <a:pt x="11430" y="98298"/>
                </a:lnTo>
                <a:lnTo>
                  <a:pt x="12954" y="102108"/>
                </a:lnTo>
                <a:lnTo>
                  <a:pt x="12954" y="102870"/>
                </a:lnTo>
                <a:lnTo>
                  <a:pt x="13716" y="103632"/>
                </a:lnTo>
                <a:lnTo>
                  <a:pt x="15240" y="105918"/>
                </a:lnTo>
                <a:lnTo>
                  <a:pt x="16002" y="106680"/>
                </a:lnTo>
                <a:lnTo>
                  <a:pt x="16002" y="107442"/>
                </a:lnTo>
                <a:lnTo>
                  <a:pt x="16764" y="107442"/>
                </a:lnTo>
                <a:lnTo>
                  <a:pt x="18288" y="108966"/>
                </a:lnTo>
                <a:lnTo>
                  <a:pt x="19050" y="110490"/>
                </a:lnTo>
                <a:lnTo>
                  <a:pt x="20574" y="111252"/>
                </a:lnTo>
                <a:lnTo>
                  <a:pt x="22098" y="111252"/>
                </a:lnTo>
                <a:lnTo>
                  <a:pt x="23622" y="112014"/>
                </a:lnTo>
                <a:lnTo>
                  <a:pt x="26670" y="112014"/>
                </a:lnTo>
                <a:lnTo>
                  <a:pt x="26670" y="92964"/>
                </a:lnTo>
                <a:lnTo>
                  <a:pt x="29870" y="92964"/>
                </a:lnTo>
                <a:close/>
              </a:path>
              <a:path w="1515110" h="215264">
                <a:moveTo>
                  <a:pt x="28384" y="93535"/>
                </a:moveTo>
                <a:lnTo>
                  <a:pt x="27432" y="92964"/>
                </a:lnTo>
                <a:lnTo>
                  <a:pt x="26670" y="92964"/>
                </a:lnTo>
                <a:lnTo>
                  <a:pt x="28384" y="93535"/>
                </a:lnTo>
                <a:close/>
              </a:path>
              <a:path w="1515110" h="215264">
                <a:moveTo>
                  <a:pt x="31242" y="112014"/>
                </a:moveTo>
                <a:lnTo>
                  <a:pt x="31242" y="95250"/>
                </a:lnTo>
                <a:lnTo>
                  <a:pt x="28384" y="93535"/>
                </a:lnTo>
                <a:lnTo>
                  <a:pt x="26670" y="92964"/>
                </a:lnTo>
                <a:lnTo>
                  <a:pt x="26670" y="112014"/>
                </a:lnTo>
                <a:lnTo>
                  <a:pt x="31242" y="112014"/>
                </a:lnTo>
                <a:close/>
              </a:path>
              <a:path w="1515110" h="215264">
                <a:moveTo>
                  <a:pt x="30480" y="94488"/>
                </a:moveTo>
                <a:lnTo>
                  <a:pt x="29718" y="92964"/>
                </a:lnTo>
                <a:lnTo>
                  <a:pt x="27432" y="92964"/>
                </a:lnTo>
                <a:lnTo>
                  <a:pt x="28956" y="93726"/>
                </a:lnTo>
                <a:lnTo>
                  <a:pt x="28956" y="93878"/>
                </a:lnTo>
                <a:lnTo>
                  <a:pt x="29718" y="94335"/>
                </a:lnTo>
                <a:lnTo>
                  <a:pt x="29718" y="93726"/>
                </a:lnTo>
                <a:lnTo>
                  <a:pt x="30480" y="94488"/>
                </a:lnTo>
                <a:close/>
              </a:path>
              <a:path w="1515110" h="215264">
                <a:moveTo>
                  <a:pt x="28956" y="93726"/>
                </a:moveTo>
                <a:lnTo>
                  <a:pt x="27432" y="92964"/>
                </a:lnTo>
                <a:lnTo>
                  <a:pt x="28384" y="93535"/>
                </a:lnTo>
                <a:lnTo>
                  <a:pt x="28956" y="93726"/>
                </a:lnTo>
                <a:close/>
              </a:path>
              <a:path w="1515110" h="215264">
                <a:moveTo>
                  <a:pt x="28956" y="93878"/>
                </a:moveTo>
                <a:lnTo>
                  <a:pt x="28956" y="93726"/>
                </a:lnTo>
                <a:lnTo>
                  <a:pt x="28384" y="93535"/>
                </a:lnTo>
                <a:lnTo>
                  <a:pt x="28956" y="93878"/>
                </a:lnTo>
                <a:close/>
              </a:path>
              <a:path w="1515110" h="215264">
                <a:moveTo>
                  <a:pt x="30099" y="93535"/>
                </a:moveTo>
                <a:lnTo>
                  <a:pt x="29870" y="92964"/>
                </a:lnTo>
                <a:lnTo>
                  <a:pt x="29718" y="92964"/>
                </a:lnTo>
                <a:lnTo>
                  <a:pt x="30099" y="93535"/>
                </a:lnTo>
                <a:close/>
              </a:path>
              <a:path w="1515110" h="215264">
                <a:moveTo>
                  <a:pt x="30480" y="94488"/>
                </a:moveTo>
                <a:lnTo>
                  <a:pt x="30099" y="93535"/>
                </a:lnTo>
                <a:lnTo>
                  <a:pt x="29718" y="92964"/>
                </a:lnTo>
                <a:lnTo>
                  <a:pt x="30480" y="94488"/>
                </a:lnTo>
                <a:close/>
              </a:path>
              <a:path w="1515110" h="215264">
                <a:moveTo>
                  <a:pt x="31242" y="95250"/>
                </a:moveTo>
                <a:lnTo>
                  <a:pt x="29718" y="93726"/>
                </a:lnTo>
                <a:lnTo>
                  <a:pt x="29718" y="94335"/>
                </a:lnTo>
                <a:lnTo>
                  <a:pt x="31242" y="95250"/>
                </a:lnTo>
                <a:close/>
              </a:path>
              <a:path w="1515110" h="215264">
                <a:moveTo>
                  <a:pt x="757319" y="113044"/>
                </a:moveTo>
                <a:lnTo>
                  <a:pt x="755904" y="107442"/>
                </a:lnTo>
                <a:lnTo>
                  <a:pt x="753618" y="103632"/>
                </a:lnTo>
                <a:lnTo>
                  <a:pt x="753618" y="102870"/>
                </a:lnTo>
                <a:lnTo>
                  <a:pt x="752856" y="102108"/>
                </a:lnTo>
                <a:lnTo>
                  <a:pt x="751332" y="99822"/>
                </a:lnTo>
                <a:lnTo>
                  <a:pt x="751332" y="99060"/>
                </a:lnTo>
                <a:lnTo>
                  <a:pt x="747522" y="95250"/>
                </a:lnTo>
                <a:lnTo>
                  <a:pt x="745998" y="94488"/>
                </a:lnTo>
                <a:lnTo>
                  <a:pt x="744474" y="94488"/>
                </a:lnTo>
                <a:lnTo>
                  <a:pt x="742950" y="93726"/>
                </a:lnTo>
                <a:lnTo>
                  <a:pt x="742188" y="93726"/>
                </a:lnTo>
                <a:lnTo>
                  <a:pt x="741426" y="92964"/>
                </a:lnTo>
                <a:lnTo>
                  <a:pt x="29870" y="92964"/>
                </a:lnTo>
                <a:lnTo>
                  <a:pt x="30099" y="93535"/>
                </a:lnTo>
                <a:lnTo>
                  <a:pt x="31242" y="95250"/>
                </a:lnTo>
                <a:lnTo>
                  <a:pt x="31242" y="112014"/>
                </a:lnTo>
                <a:lnTo>
                  <a:pt x="735330" y="112014"/>
                </a:lnTo>
                <a:lnTo>
                  <a:pt x="735330" y="109728"/>
                </a:lnTo>
                <a:lnTo>
                  <a:pt x="736369" y="111113"/>
                </a:lnTo>
                <a:lnTo>
                  <a:pt x="736854" y="111404"/>
                </a:lnTo>
                <a:lnTo>
                  <a:pt x="736854" y="111252"/>
                </a:lnTo>
                <a:lnTo>
                  <a:pt x="736962" y="111469"/>
                </a:lnTo>
                <a:lnTo>
                  <a:pt x="737870" y="112014"/>
                </a:lnTo>
                <a:lnTo>
                  <a:pt x="739902" y="112014"/>
                </a:lnTo>
                <a:lnTo>
                  <a:pt x="739902" y="122773"/>
                </a:lnTo>
                <a:lnTo>
                  <a:pt x="742492" y="132376"/>
                </a:lnTo>
                <a:lnTo>
                  <a:pt x="745359" y="154052"/>
                </a:lnTo>
                <a:lnTo>
                  <a:pt x="746831" y="176045"/>
                </a:lnTo>
                <a:lnTo>
                  <a:pt x="747522" y="195072"/>
                </a:lnTo>
                <a:lnTo>
                  <a:pt x="747522" y="194310"/>
                </a:lnTo>
                <a:lnTo>
                  <a:pt x="748627" y="171675"/>
                </a:lnTo>
                <a:lnTo>
                  <a:pt x="750203" y="150109"/>
                </a:lnTo>
                <a:lnTo>
                  <a:pt x="753295" y="128735"/>
                </a:lnTo>
                <a:lnTo>
                  <a:pt x="757319" y="113044"/>
                </a:lnTo>
                <a:close/>
              </a:path>
              <a:path w="1515110" h="215264">
                <a:moveTo>
                  <a:pt x="31242" y="95250"/>
                </a:moveTo>
                <a:lnTo>
                  <a:pt x="30099" y="93535"/>
                </a:lnTo>
                <a:lnTo>
                  <a:pt x="30480" y="94488"/>
                </a:lnTo>
                <a:lnTo>
                  <a:pt x="31242" y="95250"/>
                </a:lnTo>
                <a:close/>
              </a:path>
              <a:path w="1515110" h="215264">
                <a:moveTo>
                  <a:pt x="736176" y="110998"/>
                </a:moveTo>
                <a:lnTo>
                  <a:pt x="735330" y="109728"/>
                </a:lnTo>
                <a:lnTo>
                  <a:pt x="735330" y="110490"/>
                </a:lnTo>
                <a:lnTo>
                  <a:pt x="736176" y="110998"/>
                </a:lnTo>
                <a:close/>
              </a:path>
              <a:path w="1515110" h="215264">
                <a:moveTo>
                  <a:pt x="736854" y="112014"/>
                </a:moveTo>
                <a:lnTo>
                  <a:pt x="736176" y="110998"/>
                </a:lnTo>
                <a:lnTo>
                  <a:pt x="735330" y="110490"/>
                </a:lnTo>
                <a:lnTo>
                  <a:pt x="736854" y="112014"/>
                </a:lnTo>
                <a:close/>
              </a:path>
              <a:path w="1515110" h="215264">
                <a:moveTo>
                  <a:pt x="736854" y="112014"/>
                </a:moveTo>
                <a:lnTo>
                  <a:pt x="735330" y="110490"/>
                </a:lnTo>
                <a:lnTo>
                  <a:pt x="735330" y="112014"/>
                </a:lnTo>
                <a:lnTo>
                  <a:pt x="736854" y="112014"/>
                </a:lnTo>
                <a:close/>
              </a:path>
              <a:path w="1515110" h="215264">
                <a:moveTo>
                  <a:pt x="737044" y="112014"/>
                </a:moveTo>
                <a:lnTo>
                  <a:pt x="736369" y="111113"/>
                </a:lnTo>
                <a:lnTo>
                  <a:pt x="736176" y="110998"/>
                </a:lnTo>
                <a:lnTo>
                  <a:pt x="736854" y="112014"/>
                </a:lnTo>
                <a:lnTo>
                  <a:pt x="737044" y="112014"/>
                </a:lnTo>
                <a:close/>
              </a:path>
              <a:path w="1515110" h="215264">
                <a:moveTo>
                  <a:pt x="737044" y="112014"/>
                </a:moveTo>
                <a:lnTo>
                  <a:pt x="736898" y="111431"/>
                </a:lnTo>
                <a:lnTo>
                  <a:pt x="736369" y="111113"/>
                </a:lnTo>
                <a:lnTo>
                  <a:pt x="737044" y="112014"/>
                </a:lnTo>
                <a:close/>
              </a:path>
              <a:path w="1515110" h="215264">
                <a:moveTo>
                  <a:pt x="736962" y="111469"/>
                </a:moveTo>
                <a:lnTo>
                  <a:pt x="736854" y="111252"/>
                </a:lnTo>
                <a:lnTo>
                  <a:pt x="736898" y="111431"/>
                </a:lnTo>
                <a:close/>
              </a:path>
              <a:path w="1515110" h="215264">
                <a:moveTo>
                  <a:pt x="736898" y="111431"/>
                </a:moveTo>
                <a:lnTo>
                  <a:pt x="736854" y="111252"/>
                </a:lnTo>
                <a:lnTo>
                  <a:pt x="736854" y="111404"/>
                </a:lnTo>
                <a:close/>
              </a:path>
              <a:path w="1515110" h="215264">
                <a:moveTo>
                  <a:pt x="737235" y="112014"/>
                </a:moveTo>
                <a:lnTo>
                  <a:pt x="736962" y="111469"/>
                </a:lnTo>
                <a:lnTo>
                  <a:pt x="737044" y="112013"/>
                </a:lnTo>
                <a:lnTo>
                  <a:pt x="737235" y="112014"/>
                </a:lnTo>
                <a:close/>
              </a:path>
              <a:path w="1515110" h="215264">
                <a:moveTo>
                  <a:pt x="737870" y="112014"/>
                </a:moveTo>
                <a:lnTo>
                  <a:pt x="736962" y="111469"/>
                </a:lnTo>
                <a:lnTo>
                  <a:pt x="737235" y="112014"/>
                </a:lnTo>
                <a:lnTo>
                  <a:pt x="737870" y="112014"/>
                </a:lnTo>
                <a:close/>
              </a:path>
              <a:path w="1515110" h="215264">
                <a:moveTo>
                  <a:pt x="737616" y="112776"/>
                </a:moveTo>
                <a:lnTo>
                  <a:pt x="737235" y="112014"/>
                </a:lnTo>
                <a:lnTo>
                  <a:pt x="737044" y="112014"/>
                </a:lnTo>
                <a:lnTo>
                  <a:pt x="737616" y="112776"/>
                </a:lnTo>
                <a:close/>
              </a:path>
              <a:path w="1515110" h="215264">
                <a:moveTo>
                  <a:pt x="737616" y="114300"/>
                </a:moveTo>
                <a:lnTo>
                  <a:pt x="737616" y="112776"/>
                </a:lnTo>
                <a:lnTo>
                  <a:pt x="737044" y="112014"/>
                </a:lnTo>
                <a:lnTo>
                  <a:pt x="737616" y="114300"/>
                </a:lnTo>
                <a:close/>
              </a:path>
              <a:path w="1515110" h="215264">
                <a:moveTo>
                  <a:pt x="739140" y="119948"/>
                </a:moveTo>
                <a:lnTo>
                  <a:pt x="739140" y="112776"/>
                </a:lnTo>
                <a:lnTo>
                  <a:pt x="737616" y="112014"/>
                </a:lnTo>
                <a:lnTo>
                  <a:pt x="737235" y="112014"/>
                </a:lnTo>
                <a:lnTo>
                  <a:pt x="737616" y="112776"/>
                </a:lnTo>
                <a:lnTo>
                  <a:pt x="737616" y="114300"/>
                </a:lnTo>
                <a:lnTo>
                  <a:pt x="739140" y="119948"/>
                </a:lnTo>
                <a:close/>
              </a:path>
              <a:path w="1515110" h="215264">
                <a:moveTo>
                  <a:pt x="739140" y="112776"/>
                </a:moveTo>
                <a:lnTo>
                  <a:pt x="737870" y="112014"/>
                </a:lnTo>
                <a:lnTo>
                  <a:pt x="737616" y="112014"/>
                </a:lnTo>
                <a:lnTo>
                  <a:pt x="739140" y="112776"/>
                </a:lnTo>
                <a:close/>
              </a:path>
              <a:path w="1515110" h="215264">
                <a:moveTo>
                  <a:pt x="739902" y="122773"/>
                </a:moveTo>
                <a:lnTo>
                  <a:pt x="739902" y="112014"/>
                </a:lnTo>
                <a:lnTo>
                  <a:pt x="737870" y="112014"/>
                </a:lnTo>
                <a:lnTo>
                  <a:pt x="739140" y="112776"/>
                </a:lnTo>
                <a:lnTo>
                  <a:pt x="739140" y="119948"/>
                </a:lnTo>
                <a:lnTo>
                  <a:pt x="739902" y="122773"/>
                </a:lnTo>
                <a:close/>
              </a:path>
              <a:path w="1515110" h="215264">
                <a:moveTo>
                  <a:pt x="766572" y="204978"/>
                </a:moveTo>
                <a:lnTo>
                  <a:pt x="766572" y="194310"/>
                </a:lnTo>
                <a:lnTo>
                  <a:pt x="765637" y="172946"/>
                </a:lnTo>
                <a:lnTo>
                  <a:pt x="764066" y="150294"/>
                </a:lnTo>
                <a:lnTo>
                  <a:pt x="761082" y="127933"/>
                </a:lnTo>
                <a:lnTo>
                  <a:pt x="757319" y="113044"/>
                </a:lnTo>
                <a:lnTo>
                  <a:pt x="753295" y="128735"/>
                </a:lnTo>
                <a:lnTo>
                  <a:pt x="750203" y="150109"/>
                </a:lnTo>
                <a:lnTo>
                  <a:pt x="748627" y="171675"/>
                </a:lnTo>
                <a:lnTo>
                  <a:pt x="747522" y="194310"/>
                </a:lnTo>
                <a:lnTo>
                  <a:pt x="747522" y="204978"/>
                </a:lnTo>
                <a:lnTo>
                  <a:pt x="766572" y="204978"/>
                </a:lnTo>
                <a:close/>
              </a:path>
              <a:path w="1515110" h="215264">
                <a:moveTo>
                  <a:pt x="766572" y="210312"/>
                </a:moveTo>
                <a:lnTo>
                  <a:pt x="766572" y="204978"/>
                </a:lnTo>
                <a:lnTo>
                  <a:pt x="747522" y="204978"/>
                </a:lnTo>
                <a:lnTo>
                  <a:pt x="747522" y="210312"/>
                </a:lnTo>
                <a:lnTo>
                  <a:pt x="752094" y="214884"/>
                </a:lnTo>
                <a:lnTo>
                  <a:pt x="762762" y="214884"/>
                </a:lnTo>
                <a:lnTo>
                  <a:pt x="766572" y="210312"/>
                </a:lnTo>
                <a:close/>
              </a:path>
              <a:path w="1515110" h="215264">
                <a:moveTo>
                  <a:pt x="1485138" y="92964"/>
                </a:moveTo>
                <a:lnTo>
                  <a:pt x="773430" y="92964"/>
                </a:lnTo>
                <a:lnTo>
                  <a:pt x="772668" y="93726"/>
                </a:lnTo>
                <a:lnTo>
                  <a:pt x="771728" y="93785"/>
                </a:lnTo>
                <a:lnTo>
                  <a:pt x="769620" y="94488"/>
                </a:lnTo>
                <a:lnTo>
                  <a:pt x="768096" y="94488"/>
                </a:lnTo>
                <a:lnTo>
                  <a:pt x="767334" y="95250"/>
                </a:lnTo>
                <a:lnTo>
                  <a:pt x="765810" y="96012"/>
                </a:lnTo>
                <a:lnTo>
                  <a:pt x="763524" y="98298"/>
                </a:lnTo>
                <a:lnTo>
                  <a:pt x="763524" y="99060"/>
                </a:lnTo>
                <a:lnTo>
                  <a:pt x="762762" y="99822"/>
                </a:lnTo>
                <a:lnTo>
                  <a:pt x="761238" y="102108"/>
                </a:lnTo>
                <a:lnTo>
                  <a:pt x="761238" y="102870"/>
                </a:lnTo>
                <a:lnTo>
                  <a:pt x="760476" y="102870"/>
                </a:lnTo>
                <a:lnTo>
                  <a:pt x="760476" y="103632"/>
                </a:lnTo>
                <a:lnTo>
                  <a:pt x="758952" y="106680"/>
                </a:lnTo>
                <a:lnTo>
                  <a:pt x="757319" y="113044"/>
                </a:lnTo>
                <a:lnTo>
                  <a:pt x="761082" y="127933"/>
                </a:lnTo>
                <a:lnTo>
                  <a:pt x="764066" y="150294"/>
                </a:lnTo>
                <a:lnTo>
                  <a:pt x="765637" y="172946"/>
                </a:lnTo>
                <a:lnTo>
                  <a:pt x="766572" y="194310"/>
                </a:lnTo>
                <a:lnTo>
                  <a:pt x="766572" y="195072"/>
                </a:lnTo>
                <a:lnTo>
                  <a:pt x="767571" y="175649"/>
                </a:lnTo>
                <a:lnTo>
                  <a:pt x="769024" y="154605"/>
                </a:lnTo>
                <a:lnTo>
                  <a:pt x="771728" y="133791"/>
                </a:lnTo>
                <a:lnTo>
                  <a:pt x="774192" y="124075"/>
                </a:lnTo>
                <a:lnTo>
                  <a:pt x="774192" y="112014"/>
                </a:lnTo>
                <a:lnTo>
                  <a:pt x="776224" y="112014"/>
                </a:lnTo>
                <a:lnTo>
                  <a:pt x="777917" y="110998"/>
                </a:lnTo>
                <a:lnTo>
                  <a:pt x="778764" y="109728"/>
                </a:lnTo>
                <a:lnTo>
                  <a:pt x="778764" y="112014"/>
                </a:lnTo>
                <a:lnTo>
                  <a:pt x="1482852" y="112014"/>
                </a:lnTo>
                <a:lnTo>
                  <a:pt x="1482852" y="95250"/>
                </a:lnTo>
                <a:lnTo>
                  <a:pt x="1484223" y="94335"/>
                </a:lnTo>
                <a:lnTo>
                  <a:pt x="1485138" y="92964"/>
                </a:lnTo>
                <a:close/>
              </a:path>
              <a:path w="1515110" h="215264">
                <a:moveTo>
                  <a:pt x="776224" y="112014"/>
                </a:moveTo>
                <a:lnTo>
                  <a:pt x="774192" y="112014"/>
                </a:lnTo>
                <a:lnTo>
                  <a:pt x="774192" y="124075"/>
                </a:lnTo>
                <a:lnTo>
                  <a:pt x="774954" y="121071"/>
                </a:lnTo>
                <a:lnTo>
                  <a:pt x="774954" y="112776"/>
                </a:lnTo>
                <a:lnTo>
                  <a:pt x="776224" y="112014"/>
                </a:lnTo>
                <a:close/>
              </a:path>
              <a:path w="1515110" h="215264">
                <a:moveTo>
                  <a:pt x="777240" y="112014"/>
                </a:moveTo>
                <a:lnTo>
                  <a:pt x="776224" y="112014"/>
                </a:lnTo>
                <a:lnTo>
                  <a:pt x="774954" y="112776"/>
                </a:lnTo>
                <a:lnTo>
                  <a:pt x="777240" y="112014"/>
                </a:lnTo>
                <a:close/>
              </a:path>
              <a:path w="1515110" h="215264">
                <a:moveTo>
                  <a:pt x="777697" y="112014"/>
                </a:moveTo>
                <a:lnTo>
                  <a:pt x="777240" y="112776"/>
                </a:lnTo>
                <a:lnTo>
                  <a:pt x="777240" y="112014"/>
                </a:lnTo>
                <a:lnTo>
                  <a:pt x="774954" y="112776"/>
                </a:lnTo>
                <a:lnTo>
                  <a:pt x="774954" y="121071"/>
                </a:lnTo>
                <a:lnTo>
                  <a:pt x="776478" y="115062"/>
                </a:lnTo>
                <a:lnTo>
                  <a:pt x="777240" y="113156"/>
                </a:lnTo>
                <a:lnTo>
                  <a:pt x="777240" y="112776"/>
                </a:lnTo>
                <a:lnTo>
                  <a:pt x="777621" y="112014"/>
                </a:lnTo>
                <a:lnTo>
                  <a:pt x="777621" y="112204"/>
                </a:lnTo>
                <a:lnTo>
                  <a:pt x="777697" y="112014"/>
                </a:lnTo>
                <a:close/>
              </a:path>
              <a:path w="1515110" h="215264">
                <a:moveTo>
                  <a:pt x="777917" y="110998"/>
                </a:moveTo>
                <a:lnTo>
                  <a:pt x="776224" y="112014"/>
                </a:lnTo>
                <a:lnTo>
                  <a:pt x="777240" y="112014"/>
                </a:lnTo>
                <a:lnTo>
                  <a:pt x="777917" y="110998"/>
                </a:lnTo>
                <a:close/>
              </a:path>
              <a:path w="1515110" h="215264">
                <a:moveTo>
                  <a:pt x="778219" y="110816"/>
                </a:moveTo>
                <a:lnTo>
                  <a:pt x="777917" y="110998"/>
                </a:lnTo>
                <a:lnTo>
                  <a:pt x="777240" y="112014"/>
                </a:lnTo>
                <a:lnTo>
                  <a:pt x="778002" y="111252"/>
                </a:lnTo>
                <a:lnTo>
                  <a:pt x="778219" y="110816"/>
                </a:lnTo>
                <a:close/>
              </a:path>
              <a:path w="1515110" h="215264">
                <a:moveTo>
                  <a:pt x="778002" y="111252"/>
                </a:moveTo>
                <a:lnTo>
                  <a:pt x="777240" y="112014"/>
                </a:lnTo>
                <a:lnTo>
                  <a:pt x="777621" y="112014"/>
                </a:lnTo>
                <a:lnTo>
                  <a:pt x="778002" y="111252"/>
                </a:lnTo>
                <a:close/>
              </a:path>
              <a:path w="1515110" h="215264">
                <a:moveTo>
                  <a:pt x="778002" y="111252"/>
                </a:moveTo>
                <a:lnTo>
                  <a:pt x="777621" y="112014"/>
                </a:lnTo>
                <a:lnTo>
                  <a:pt x="778002" y="111252"/>
                </a:lnTo>
                <a:close/>
              </a:path>
              <a:path w="1515110" h="215264">
                <a:moveTo>
                  <a:pt x="778764" y="112014"/>
                </a:moveTo>
                <a:lnTo>
                  <a:pt x="778764" y="110490"/>
                </a:lnTo>
                <a:lnTo>
                  <a:pt x="778002" y="111252"/>
                </a:lnTo>
                <a:lnTo>
                  <a:pt x="777697" y="112014"/>
                </a:lnTo>
                <a:lnTo>
                  <a:pt x="778764" y="112014"/>
                </a:lnTo>
                <a:close/>
              </a:path>
              <a:path w="1515110" h="215264">
                <a:moveTo>
                  <a:pt x="778764" y="109728"/>
                </a:moveTo>
                <a:lnTo>
                  <a:pt x="777917" y="110998"/>
                </a:lnTo>
                <a:lnTo>
                  <a:pt x="778219" y="110816"/>
                </a:lnTo>
                <a:lnTo>
                  <a:pt x="778764" y="109728"/>
                </a:lnTo>
                <a:close/>
              </a:path>
              <a:path w="1515110" h="215264">
                <a:moveTo>
                  <a:pt x="778764" y="110490"/>
                </a:moveTo>
                <a:lnTo>
                  <a:pt x="778219" y="110816"/>
                </a:lnTo>
                <a:lnTo>
                  <a:pt x="778002" y="111252"/>
                </a:lnTo>
                <a:lnTo>
                  <a:pt x="778764" y="110490"/>
                </a:lnTo>
                <a:close/>
              </a:path>
              <a:path w="1515110" h="215264">
                <a:moveTo>
                  <a:pt x="778764" y="110490"/>
                </a:moveTo>
                <a:lnTo>
                  <a:pt x="778764" y="109728"/>
                </a:lnTo>
                <a:lnTo>
                  <a:pt x="778219" y="110816"/>
                </a:lnTo>
                <a:lnTo>
                  <a:pt x="778764" y="110490"/>
                </a:lnTo>
                <a:close/>
              </a:path>
              <a:path w="1515110" h="215264">
                <a:moveTo>
                  <a:pt x="1484223" y="94335"/>
                </a:moveTo>
                <a:lnTo>
                  <a:pt x="1482852" y="95250"/>
                </a:lnTo>
                <a:lnTo>
                  <a:pt x="1484122" y="94488"/>
                </a:lnTo>
                <a:lnTo>
                  <a:pt x="1484223" y="94335"/>
                </a:lnTo>
                <a:close/>
              </a:path>
              <a:path w="1515110" h="215264">
                <a:moveTo>
                  <a:pt x="1484122" y="94488"/>
                </a:moveTo>
                <a:lnTo>
                  <a:pt x="1482852" y="95250"/>
                </a:lnTo>
                <a:lnTo>
                  <a:pt x="1482852" y="112014"/>
                </a:lnTo>
                <a:lnTo>
                  <a:pt x="1483614" y="112014"/>
                </a:lnTo>
                <a:lnTo>
                  <a:pt x="1483614" y="95250"/>
                </a:lnTo>
                <a:lnTo>
                  <a:pt x="1484122" y="94488"/>
                </a:lnTo>
                <a:close/>
              </a:path>
              <a:path w="1515110" h="215264">
                <a:moveTo>
                  <a:pt x="1484484" y="94270"/>
                </a:moveTo>
                <a:lnTo>
                  <a:pt x="1484122" y="94488"/>
                </a:lnTo>
                <a:lnTo>
                  <a:pt x="1483614" y="95250"/>
                </a:lnTo>
                <a:lnTo>
                  <a:pt x="1484376" y="94488"/>
                </a:lnTo>
                <a:lnTo>
                  <a:pt x="1484484" y="94270"/>
                </a:lnTo>
                <a:close/>
              </a:path>
              <a:path w="1515110" h="215264">
                <a:moveTo>
                  <a:pt x="1488186" y="112014"/>
                </a:moveTo>
                <a:lnTo>
                  <a:pt x="1488186" y="92964"/>
                </a:lnTo>
                <a:lnTo>
                  <a:pt x="1485573" y="93617"/>
                </a:lnTo>
                <a:lnTo>
                  <a:pt x="1484757" y="94107"/>
                </a:lnTo>
                <a:lnTo>
                  <a:pt x="1483614" y="95250"/>
                </a:lnTo>
                <a:lnTo>
                  <a:pt x="1483614" y="112014"/>
                </a:lnTo>
                <a:lnTo>
                  <a:pt x="1488186" y="112014"/>
                </a:lnTo>
                <a:close/>
              </a:path>
              <a:path w="1515110" h="215264">
                <a:moveTo>
                  <a:pt x="1484566" y="94107"/>
                </a:moveTo>
                <a:lnTo>
                  <a:pt x="1484223" y="94335"/>
                </a:lnTo>
                <a:lnTo>
                  <a:pt x="1484122" y="94488"/>
                </a:lnTo>
                <a:lnTo>
                  <a:pt x="1484484" y="94270"/>
                </a:lnTo>
                <a:lnTo>
                  <a:pt x="1484566" y="94107"/>
                </a:lnTo>
                <a:close/>
              </a:path>
              <a:path w="1515110" h="215264">
                <a:moveTo>
                  <a:pt x="1485138" y="92964"/>
                </a:moveTo>
                <a:lnTo>
                  <a:pt x="1484223" y="94335"/>
                </a:lnTo>
                <a:lnTo>
                  <a:pt x="1484566" y="94107"/>
                </a:lnTo>
                <a:lnTo>
                  <a:pt x="1485138" y="92964"/>
                </a:lnTo>
                <a:close/>
              </a:path>
              <a:path w="1515110" h="215264">
                <a:moveTo>
                  <a:pt x="1484757" y="94107"/>
                </a:moveTo>
                <a:lnTo>
                  <a:pt x="1484484" y="94270"/>
                </a:lnTo>
                <a:lnTo>
                  <a:pt x="1484376" y="94488"/>
                </a:lnTo>
                <a:lnTo>
                  <a:pt x="1484757" y="94107"/>
                </a:lnTo>
                <a:close/>
              </a:path>
              <a:path w="1515110" h="215264">
                <a:moveTo>
                  <a:pt x="1485138" y="93726"/>
                </a:moveTo>
                <a:lnTo>
                  <a:pt x="1484566" y="94107"/>
                </a:lnTo>
                <a:lnTo>
                  <a:pt x="1484484" y="94270"/>
                </a:lnTo>
                <a:lnTo>
                  <a:pt x="1484757" y="94107"/>
                </a:lnTo>
                <a:lnTo>
                  <a:pt x="1485138" y="93726"/>
                </a:lnTo>
                <a:close/>
              </a:path>
              <a:path w="1515110" h="215264">
                <a:moveTo>
                  <a:pt x="1486662" y="92964"/>
                </a:moveTo>
                <a:lnTo>
                  <a:pt x="1485138" y="92964"/>
                </a:lnTo>
                <a:lnTo>
                  <a:pt x="1484566" y="94107"/>
                </a:lnTo>
                <a:lnTo>
                  <a:pt x="1485138" y="93726"/>
                </a:lnTo>
                <a:lnTo>
                  <a:pt x="1486662" y="92964"/>
                </a:lnTo>
                <a:close/>
              </a:path>
              <a:path w="1515110" h="215264">
                <a:moveTo>
                  <a:pt x="1485573" y="93617"/>
                </a:moveTo>
                <a:lnTo>
                  <a:pt x="1485138" y="93726"/>
                </a:lnTo>
                <a:lnTo>
                  <a:pt x="1484757" y="94107"/>
                </a:lnTo>
                <a:lnTo>
                  <a:pt x="1485573" y="93617"/>
                </a:lnTo>
                <a:close/>
              </a:path>
              <a:path w="1515110" h="215264">
                <a:moveTo>
                  <a:pt x="1514856" y="762"/>
                </a:moveTo>
                <a:lnTo>
                  <a:pt x="1495806" y="0"/>
                </a:lnTo>
                <a:lnTo>
                  <a:pt x="1495044" y="10668"/>
                </a:lnTo>
                <a:lnTo>
                  <a:pt x="1494808" y="30787"/>
                </a:lnTo>
                <a:lnTo>
                  <a:pt x="1493415" y="51430"/>
                </a:lnTo>
                <a:lnTo>
                  <a:pt x="1490550" y="71884"/>
                </a:lnTo>
                <a:lnTo>
                  <a:pt x="1485900" y="91440"/>
                </a:lnTo>
                <a:lnTo>
                  <a:pt x="1485138" y="92964"/>
                </a:lnTo>
                <a:lnTo>
                  <a:pt x="1488186" y="92964"/>
                </a:lnTo>
                <a:lnTo>
                  <a:pt x="1488186" y="112014"/>
                </a:lnTo>
                <a:lnTo>
                  <a:pt x="1490550" y="111974"/>
                </a:lnTo>
                <a:lnTo>
                  <a:pt x="1491996" y="111252"/>
                </a:lnTo>
                <a:lnTo>
                  <a:pt x="1493520" y="111252"/>
                </a:lnTo>
                <a:lnTo>
                  <a:pt x="1495044" y="110490"/>
                </a:lnTo>
                <a:lnTo>
                  <a:pt x="1495806" y="108966"/>
                </a:lnTo>
                <a:lnTo>
                  <a:pt x="1498092" y="107442"/>
                </a:lnTo>
                <a:lnTo>
                  <a:pt x="1499616" y="105918"/>
                </a:lnTo>
                <a:lnTo>
                  <a:pt x="1501140" y="103632"/>
                </a:lnTo>
                <a:lnTo>
                  <a:pt x="1501140" y="102870"/>
                </a:lnTo>
                <a:lnTo>
                  <a:pt x="1501902" y="102108"/>
                </a:lnTo>
                <a:lnTo>
                  <a:pt x="1512241" y="54568"/>
                </a:lnTo>
                <a:lnTo>
                  <a:pt x="1514094" y="10668"/>
                </a:lnTo>
                <a:lnTo>
                  <a:pt x="1514856" y="762"/>
                </a:lnTo>
                <a:close/>
              </a:path>
              <a:path w="1515110" h="215264">
                <a:moveTo>
                  <a:pt x="1486662" y="92964"/>
                </a:moveTo>
                <a:lnTo>
                  <a:pt x="1485138" y="93726"/>
                </a:lnTo>
                <a:lnTo>
                  <a:pt x="1485573" y="93617"/>
                </a:lnTo>
                <a:lnTo>
                  <a:pt x="1486662" y="92964"/>
                </a:lnTo>
                <a:close/>
              </a:path>
              <a:path w="1515110" h="215264">
                <a:moveTo>
                  <a:pt x="1488186" y="92964"/>
                </a:moveTo>
                <a:lnTo>
                  <a:pt x="1486662" y="92964"/>
                </a:lnTo>
                <a:lnTo>
                  <a:pt x="1485573" y="93617"/>
                </a:lnTo>
                <a:lnTo>
                  <a:pt x="1488186" y="92964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68322" y="5980429"/>
            <a:ext cx="5495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Loss </a:t>
            </a:r>
            <a:r>
              <a:rPr sz="1800" dirty="0">
                <a:latin typeface="Arial"/>
                <a:cs typeface="Arial"/>
              </a:rPr>
              <a:t>reduces temporal resolution; </a:t>
            </a:r>
            <a:r>
              <a:rPr sz="1800" spc="-5" dirty="0">
                <a:latin typeface="Arial"/>
                <a:cs typeface="Arial"/>
              </a:rPr>
              <a:t>doesn’t leave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gap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Stored Media</a:t>
            </a:r>
            <a:r>
              <a:rPr spc="-145" dirty="0"/>
              <a:t> </a:t>
            </a:r>
            <a:r>
              <a:rPr dirty="0"/>
              <a:t>(6)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911350"/>
            <a:ext cx="7395209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74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Key problem: media may not arrive in time for playout  due to variable bandwidth and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loss/retransmissions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 buffers media to absorb jitter; we still need to  pick an achievable media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rate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3393947"/>
            <a:ext cx="9144000" cy="2971165"/>
            <a:chOff x="457200" y="3393947"/>
            <a:chExt cx="9144000" cy="2971165"/>
          </a:xfrm>
        </p:grpSpPr>
        <p:sp>
          <p:nvSpPr>
            <p:cNvPr id="5" name="object 5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2377" y="3848099"/>
              <a:ext cx="6048755" cy="2484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24378" y="5953505"/>
              <a:ext cx="2496820" cy="350520"/>
            </a:xfrm>
            <a:custGeom>
              <a:avLst/>
              <a:gdLst/>
              <a:ahLst/>
              <a:cxnLst/>
              <a:rect l="l" t="t" r="r" b="b"/>
              <a:pathLst>
                <a:path w="2496820" h="350520">
                  <a:moveTo>
                    <a:pt x="462534" y="0"/>
                  </a:moveTo>
                  <a:lnTo>
                    <a:pt x="358902" y="4508"/>
                  </a:lnTo>
                  <a:lnTo>
                    <a:pt x="352806" y="4572"/>
                  </a:lnTo>
                  <a:lnTo>
                    <a:pt x="348234" y="9144"/>
                  </a:lnTo>
                  <a:lnTo>
                    <a:pt x="348996" y="14478"/>
                  </a:lnTo>
                  <a:lnTo>
                    <a:pt x="348996" y="19812"/>
                  </a:lnTo>
                  <a:lnTo>
                    <a:pt x="353568" y="23622"/>
                  </a:lnTo>
                  <a:lnTo>
                    <a:pt x="358902" y="23622"/>
                  </a:lnTo>
                  <a:lnTo>
                    <a:pt x="411721" y="21336"/>
                  </a:lnTo>
                  <a:lnTo>
                    <a:pt x="0" y="287274"/>
                  </a:lnTo>
                  <a:lnTo>
                    <a:pt x="9906" y="303276"/>
                  </a:lnTo>
                  <a:lnTo>
                    <a:pt x="422300" y="36893"/>
                  </a:lnTo>
                  <a:lnTo>
                    <a:pt x="397764" y="84582"/>
                  </a:lnTo>
                  <a:lnTo>
                    <a:pt x="395478" y="89154"/>
                  </a:lnTo>
                  <a:lnTo>
                    <a:pt x="397764" y="95250"/>
                  </a:lnTo>
                  <a:lnTo>
                    <a:pt x="406908" y="99822"/>
                  </a:lnTo>
                  <a:lnTo>
                    <a:pt x="412242" y="97536"/>
                  </a:lnTo>
                  <a:lnTo>
                    <a:pt x="414528" y="92964"/>
                  </a:lnTo>
                  <a:lnTo>
                    <a:pt x="451104" y="22136"/>
                  </a:lnTo>
                  <a:lnTo>
                    <a:pt x="462534" y="0"/>
                  </a:lnTo>
                  <a:close/>
                </a:path>
                <a:path w="2496820" h="350520">
                  <a:moveTo>
                    <a:pt x="2496312" y="334518"/>
                  </a:moveTo>
                  <a:lnTo>
                    <a:pt x="2085136" y="68935"/>
                  </a:lnTo>
                  <a:lnTo>
                    <a:pt x="2137410" y="71628"/>
                  </a:lnTo>
                  <a:lnTo>
                    <a:pt x="2142744" y="71628"/>
                  </a:lnTo>
                  <a:lnTo>
                    <a:pt x="2147316" y="67818"/>
                  </a:lnTo>
                  <a:lnTo>
                    <a:pt x="2147316" y="57150"/>
                  </a:lnTo>
                  <a:lnTo>
                    <a:pt x="2143506" y="52578"/>
                  </a:lnTo>
                  <a:lnTo>
                    <a:pt x="2137410" y="52539"/>
                  </a:lnTo>
                  <a:lnTo>
                    <a:pt x="2033778" y="47244"/>
                  </a:lnTo>
                  <a:lnTo>
                    <a:pt x="2044446" y="68414"/>
                  </a:lnTo>
                  <a:lnTo>
                    <a:pt x="2083308" y="145542"/>
                  </a:lnTo>
                  <a:lnTo>
                    <a:pt x="2089404" y="147066"/>
                  </a:lnTo>
                  <a:lnTo>
                    <a:pt x="2098548" y="142494"/>
                  </a:lnTo>
                  <a:lnTo>
                    <a:pt x="2100072" y="137160"/>
                  </a:lnTo>
                  <a:lnTo>
                    <a:pt x="2097786" y="131826"/>
                  </a:lnTo>
                  <a:lnTo>
                    <a:pt x="2073922" y="84582"/>
                  </a:lnTo>
                  <a:lnTo>
                    <a:pt x="2485644" y="350520"/>
                  </a:lnTo>
                  <a:lnTo>
                    <a:pt x="2496312" y="334518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6545" y="6332219"/>
              <a:ext cx="1282265" cy="3230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69389" y="5989573"/>
            <a:ext cx="149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Safety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margin, 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avoid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46082" y="5999479"/>
            <a:ext cx="2488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Can pause server (or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go  </a:t>
            </a:r>
            <a:r>
              <a:rPr sz="1800" spc="-5" dirty="0">
                <a:latin typeface="Arial"/>
                <a:cs typeface="Arial"/>
              </a:rPr>
              <a:t>ahead and </a:t>
            </a:r>
            <a:r>
              <a:rPr sz="1800" dirty="0">
                <a:latin typeface="Arial"/>
                <a:cs typeface="Arial"/>
              </a:rPr>
              <a:t>save to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disk)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Stored Media</a:t>
            </a:r>
            <a:r>
              <a:rPr spc="-145" dirty="0"/>
              <a:t> </a:t>
            </a:r>
            <a:r>
              <a:rPr dirty="0"/>
              <a:t>(7)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6645909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RTSP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Sent from player to server to adjust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streaming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455" y="3307079"/>
            <a:ext cx="7347204" cy="237286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3800" y="728726"/>
            <a:ext cx="5130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</a:t>
            </a:r>
            <a:r>
              <a:rPr spc="-5" dirty="0"/>
              <a:t>Live </a:t>
            </a:r>
            <a:r>
              <a:rPr dirty="0"/>
              <a:t>Media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50339" y="2016506"/>
            <a:ext cx="7379334" cy="27546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Streaming live media is similar to the stored case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plus: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Can’t stream faster than “live rate” to get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ahead</a:t>
            </a:r>
            <a:endParaRPr sz="240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spcBef>
                <a:spcPts val="489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10" dirty="0">
                <a:latin typeface="Arial"/>
                <a:cs typeface="Arial"/>
              </a:rPr>
              <a:t>Usually </a:t>
            </a:r>
            <a:r>
              <a:rPr sz="2000" spc="-5" dirty="0">
                <a:latin typeface="Arial"/>
                <a:cs typeface="Arial"/>
              </a:rPr>
              <a:t>need larger buffer to </a:t>
            </a:r>
            <a:r>
              <a:rPr sz="2000" spc="-10" dirty="0">
                <a:latin typeface="Arial"/>
                <a:cs typeface="Arial"/>
              </a:rPr>
              <a:t>absorb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jitter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Often have many users viewing at the same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  <a:p>
            <a:pPr marL="812800" marR="132080" lvl="1" indent="-343535">
              <a:lnSpc>
                <a:spcPct val="100000"/>
              </a:lnSpc>
              <a:spcBef>
                <a:spcPts val="489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UDP with multicast </a:t>
            </a:r>
            <a:r>
              <a:rPr sz="2000" spc="-10" dirty="0">
                <a:latin typeface="Arial"/>
                <a:cs typeface="Arial"/>
              </a:rPr>
              <a:t>greatly improves efficiency. </a:t>
            </a:r>
            <a:r>
              <a:rPr sz="2000" spc="-5" dirty="0">
                <a:latin typeface="Arial"/>
                <a:cs typeface="Arial"/>
              </a:rPr>
              <a:t>It is rarely  available, so many TCP </a:t>
            </a:r>
            <a:r>
              <a:rPr sz="2000" spc="-10" dirty="0">
                <a:latin typeface="Arial"/>
                <a:cs typeface="Arial"/>
              </a:rPr>
              <a:t>connections </a:t>
            </a:r>
            <a:r>
              <a:rPr sz="2000" spc="-5" dirty="0">
                <a:latin typeface="Arial"/>
                <a:cs typeface="Arial"/>
              </a:rPr>
              <a:t>are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used.</a:t>
            </a:r>
            <a:endParaRPr sz="200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For very many </a:t>
            </a:r>
            <a:r>
              <a:rPr sz="2000" spc="-10" dirty="0">
                <a:latin typeface="Arial"/>
                <a:cs typeface="Arial"/>
              </a:rPr>
              <a:t>users, content </a:t>
            </a:r>
            <a:r>
              <a:rPr sz="2000" spc="-5" dirty="0">
                <a:latin typeface="Arial"/>
                <a:cs typeface="Arial"/>
              </a:rPr>
              <a:t>distribution is used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[later]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3800" y="728726"/>
            <a:ext cx="5130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</a:t>
            </a:r>
            <a:r>
              <a:rPr spc="-5" dirty="0"/>
              <a:t>Live </a:t>
            </a:r>
            <a:r>
              <a:rPr dirty="0"/>
              <a:t>Media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06956"/>
            <a:ext cx="749808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With multicast streaming media, parity is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effective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Clients can each lose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different packet 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recover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2892" y="2902457"/>
            <a:ext cx="6472428" cy="358902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3800" y="728726"/>
            <a:ext cx="5130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</a:t>
            </a:r>
            <a:r>
              <a:rPr spc="-5" dirty="0"/>
              <a:t>Live </a:t>
            </a:r>
            <a:r>
              <a:rPr dirty="0"/>
              <a:t>Media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5633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Production side of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student radio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station.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1959610"/>
            <a:chOff x="457200" y="2414777"/>
            <a:chExt cx="9144000" cy="195961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1566" y="3024377"/>
              <a:ext cx="6336029" cy="134950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91656" y="3610355"/>
              <a:ext cx="19050" cy="763905"/>
            </a:xfrm>
            <a:custGeom>
              <a:avLst/>
              <a:gdLst/>
              <a:ahLst/>
              <a:cxnLst/>
              <a:rect l="l" t="t" r="r" b="b"/>
              <a:pathLst>
                <a:path w="19050" h="763904">
                  <a:moveTo>
                    <a:pt x="19050" y="628650"/>
                  </a:moveTo>
                  <a:lnTo>
                    <a:pt x="0" y="628650"/>
                  </a:lnTo>
                  <a:lnTo>
                    <a:pt x="0" y="763524"/>
                  </a:lnTo>
                  <a:lnTo>
                    <a:pt x="19050" y="763524"/>
                  </a:lnTo>
                  <a:lnTo>
                    <a:pt x="19050" y="628650"/>
                  </a:lnTo>
                  <a:close/>
                </a:path>
                <a:path w="19050" h="763904">
                  <a:moveTo>
                    <a:pt x="19050" y="419100"/>
                  </a:moveTo>
                  <a:lnTo>
                    <a:pt x="0" y="419100"/>
                  </a:lnTo>
                  <a:lnTo>
                    <a:pt x="0" y="571500"/>
                  </a:lnTo>
                  <a:lnTo>
                    <a:pt x="19050" y="571500"/>
                  </a:lnTo>
                  <a:lnTo>
                    <a:pt x="19050" y="419100"/>
                  </a:lnTo>
                  <a:close/>
                </a:path>
                <a:path w="19050" h="763904">
                  <a:moveTo>
                    <a:pt x="19050" y="209550"/>
                  </a:moveTo>
                  <a:lnTo>
                    <a:pt x="0" y="209550"/>
                  </a:lnTo>
                  <a:lnTo>
                    <a:pt x="0" y="361950"/>
                  </a:lnTo>
                  <a:lnTo>
                    <a:pt x="19050" y="361950"/>
                  </a:lnTo>
                  <a:lnTo>
                    <a:pt x="19050" y="209550"/>
                  </a:lnTo>
                  <a:close/>
                </a:path>
                <a:path w="19050" h="763904">
                  <a:moveTo>
                    <a:pt x="1905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9050" y="1524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79590" y="3675379"/>
            <a:ext cx="1002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before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10215" y="4373879"/>
            <a:ext cx="5695315" cy="1436370"/>
            <a:chOff x="2310215" y="4373879"/>
            <a:chExt cx="5695315" cy="143637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0806" y="4373879"/>
              <a:ext cx="5475355" cy="9791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91656" y="4373879"/>
              <a:ext cx="19050" cy="979169"/>
            </a:xfrm>
            <a:custGeom>
              <a:avLst/>
              <a:gdLst/>
              <a:ahLst/>
              <a:cxnLst/>
              <a:rect l="l" t="t" r="r" b="b"/>
              <a:pathLst>
                <a:path w="19050" h="979170">
                  <a:moveTo>
                    <a:pt x="19050" y="912876"/>
                  </a:moveTo>
                  <a:lnTo>
                    <a:pt x="0" y="912876"/>
                  </a:lnTo>
                  <a:lnTo>
                    <a:pt x="0" y="979170"/>
                  </a:lnTo>
                  <a:lnTo>
                    <a:pt x="19050" y="979170"/>
                  </a:lnTo>
                  <a:lnTo>
                    <a:pt x="19050" y="912876"/>
                  </a:lnTo>
                  <a:close/>
                </a:path>
                <a:path w="19050" h="979170">
                  <a:moveTo>
                    <a:pt x="19050" y="703326"/>
                  </a:moveTo>
                  <a:lnTo>
                    <a:pt x="0" y="703326"/>
                  </a:lnTo>
                  <a:lnTo>
                    <a:pt x="0" y="855726"/>
                  </a:lnTo>
                  <a:lnTo>
                    <a:pt x="19050" y="855726"/>
                  </a:lnTo>
                  <a:lnTo>
                    <a:pt x="19050" y="703326"/>
                  </a:lnTo>
                  <a:close/>
                </a:path>
                <a:path w="19050" h="979170">
                  <a:moveTo>
                    <a:pt x="19050" y="493776"/>
                  </a:moveTo>
                  <a:lnTo>
                    <a:pt x="0" y="493776"/>
                  </a:lnTo>
                  <a:lnTo>
                    <a:pt x="0" y="646176"/>
                  </a:lnTo>
                  <a:lnTo>
                    <a:pt x="19050" y="646176"/>
                  </a:lnTo>
                  <a:lnTo>
                    <a:pt x="19050" y="493776"/>
                  </a:lnTo>
                  <a:close/>
                </a:path>
                <a:path w="19050" h="979170">
                  <a:moveTo>
                    <a:pt x="19050" y="284226"/>
                  </a:moveTo>
                  <a:lnTo>
                    <a:pt x="0" y="284226"/>
                  </a:lnTo>
                  <a:lnTo>
                    <a:pt x="0" y="436626"/>
                  </a:lnTo>
                  <a:lnTo>
                    <a:pt x="19050" y="436626"/>
                  </a:lnTo>
                  <a:lnTo>
                    <a:pt x="19050" y="284226"/>
                  </a:lnTo>
                  <a:close/>
                </a:path>
                <a:path w="19050" h="979170">
                  <a:moveTo>
                    <a:pt x="19050" y="74676"/>
                  </a:moveTo>
                  <a:lnTo>
                    <a:pt x="0" y="74676"/>
                  </a:lnTo>
                  <a:lnTo>
                    <a:pt x="0" y="227076"/>
                  </a:lnTo>
                  <a:lnTo>
                    <a:pt x="19050" y="227076"/>
                  </a:lnTo>
                  <a:lnTo>
                    <a:pt x="19050" y="74676"/>
                  </a:lnTo>
                  <a:close/>
                </a:path>
                <a:path w="19050" h="979170">
                  <a:moveTo>
                    <a:pt x="19050" y="0"/>
                  </a:moveTo>
                  <a:lnTo>
                    <a:pt x="0" y="0"/>
                  </a:lnTo>
                  <a:lnTo>
                    <a:pt x="0" y="17526"/>
                  </a:lnTo>
                  <a:lnTo>
                    <a:pt x="19050" y="1752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0215" y="5353049"/>
              <a:ext cx="5695102" cy="37666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91656" y="5353049"/>
              <a:ext cx="19050" cy="457200"/>
            </a:xfrm>
            <a:custGeom>
              <a:avLst/>
              <a:gdLst/>
              <a:ahLst/>
              <a:cxnLst/>
              <a:rect l="l" t="t" r="r" b="b"/>
              <a:pathLst>
                <a:path w="19050" h="457200">
                  <a:moveTo>
                    <a:pt x="19050" y="352806"/>
                  </a:moveTo>
                  <a:lnTo>
                    <a:pt x="0" y="352806"/>
                  </a:lnTo>
                  <a:lnTo>
                    <a:pt x="0" y="457200"/>
                  </a:lnTo>
                  <a:lnTo>
                    <a:pt x="19050" y="457200"/>
                  </a:lnTo>
                  <a:lnTo>
                    <a:pt x="19050" y="352806"/>
                  </a:lnTo>
                  <a:close/>
                </a:path>
                <a:path w="19050" h="457200">
                  <a:moveTo>
                    <a:pt x="19050" y="143256"/>
                  </a:moveTo>
                  <a:lnTo>
                    <a:pt x="0" y="143256"/>
                  </a:lnTo>
                  <a:lnTo>
                    <a:pt x="0" y="295656"/>
                  </a:lnTo>
                  <a:lnTo>
                    <a:pt x="19050" y="295656"/>
                  </a:lnTo>
                  <a:lnTo>
                    <a:pt x="19050" y="143256"/>
                  </a:lnTo>
                  <a:close/>
                </a:path>
                <a:path w="19050" h="457200">
                  <a:moveTo>
                    <a:pt x="19050" y="0"/>
                  </a:moveTo>
                  <a:lnTo>
                    <a:pt x="0" y="0"/>
                  </a:lnTo>
                  <a:lnTo>
                    <a:pt x="0" y="86106"/>
                  </a:lnTo>
                  <a:lnTo>
                    <a:pt x="19050" y="8610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2845" y="728726"/>
            <a:ext cx="3630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Name </a:t>
            </a:r>
            <a:r>
              <a:rPr dirty="0"/>
              <a:t>Servers</a:t>
            </a:r>
            <a:r>
              <a:rPr spc="-11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76297"/>
            <a:ext cx="6970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Name servers contain data for portions of the name  space called zones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(circled).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9150" y="2889504"/>
            <a:ext cx="8420100" cy="3457575"/>
            <a:chOff x="819150" y="2889504"/>
            <a:chExt cx="8420100" cy="34575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50" y="2889504"/>
              <a:ext cx="8420100" cy="246354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75856" y="5340388"/>
              <a:ext cx="153670" cy="12700"/>
            </a:xfrm>
            <a:custGeom>
              <a:avLst/>
              <a:gdLst/>
              <a:ahLst/>
              <a:cxnLst/>
              <a:rect l="l" t="t" r="r" b="b"/>
              <a:pathLst>
                <a:path w="153669" h="12700">
                  <a:moveTo>
                    <a:pt x="153425" y="12661"/>
                  </a:moveTo>
                  <a:lnTo>
                    <a:pt x="133425" y="6330"/>
                  </a:lnTo>
                  <a:lnTo>
                    <a:pt x="100179" y="818"/>
                  </a:lnTo>
                  <a:lnTo>
                    <a:pt x="66504" y="0"/>
                  </a:lnTo>
                  <a:lnTo>
                    <a:pt x="33027" y="3889"/>
                  </a:lnTo>
                  <a:lnTo>
                    <a:pt x="376" y="12500"/>
                  </a:lnTo>
                  <a:lnTo>
                    <a:pt x="0" y="12661"/>
                  </a:lnTo>
                  <a:lnTo>
                    <a:pt x="38599" y="12661"/>
                  </a:lnTo>
                  <a:lnTo>
                    <a:pt x="39857" y="12362"/>
                  </a:lnTo>
                  <a:lnTo>
                    <a:pt x="72639" y="9418"/>
                  </a:lnTo>
                  <a:lnTo>
                    <a:pt x="105499" y="11116"/>
                  </a:lnTo>
                  <a:lnTo>
                    <a:pt x="113409" y="12661"/>
                  </a:lnTo>
                  <a:lnTo>
                    <a:pt x="153425" y="126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7801" y="5353050"/>
              <a:ext cx="7268885" cy="9791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7325" y="5353050"/>
              <a:ext cx="452628" cy="9646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22754" y="5353050"/>
              <a:ext cx="1015365" cy="979805"/>
            </a:xfrm>
            <a:custGeom>
              <a:avLst/>
              <a:gdLst/>
              <a:ahLst/>
              <a:cxnLst/>
              <a:rect l="l" t="t" r="r" b="b"/>
              <a:pathLst>
                <a:path w="1015364" h="979804">
                  <a:moveTo>
                    <a:pt x="461772" y="204990"/>
                  </a:moveTo>
                  <a:lnTo>
                    <a:pt x="454533" y="162445"/>
                  </a:lnTo>
                  <a:lnTo>
                    <a:pt x="441858" y="124485"/>
                  </a:lnTo>
                  <a:lnTo>
                    <a:pt x="402666" y="62369"/>
                  </a:lnTo>
                  <a:lnTo>
                    <a:pt x="349224" y="18719"/>
                  </a:lnTo>
                  <a:lnTo>
                    <a:pt x="306527" y="0"/>
                  </a:lnTo>
                  <a:lnTo>
                    <a:pt x="266509" y="0"/>
                  </a:lnTo>
                  <a:lnTo>
                    <a:pt x="290893" y="4762"/>
                  </a:lnTo>
                  <a:lnTo>
                    <a:pt x="321983" y="15646"/>
                  </a:lnTo>
                  <a:lnTo>
                    <a:pt x="377977" y="51015"/>
                  </a:lnTo>
                  <a:lnTo>
                    <a:pt x="421424" y="104279"/>
                  </a:lnTo>
                  <a:lnTo>
                    <a:pt x="447205" y="175183"/>
                  </a:lnTo>
                  <a:lnTo>
                    <a:pt x="451866" y="217182"/>
                  </a:lnTo>
                  <a:lnTo>
                    <a:pt x="451866" y="749820"/>
                  </a:lnTo>
                  <a:lnTo>
                    <a:pt x="444754" y="792759"/>
                  </a:lnTo>
                  <a:lnTo>
                    <a:pt x="431761" y="830821"/>
                  </a:lnTo>
                  <a:lnTo>
                    <a:pt x="390994" y="892225"/>
                  </a:lnTo>
                  <a:lnTo>
                    <a:pt x="335330" y="933894"/>
                  </a:lnTo>
                  <a:lnTo>
                    <a:pt x="270497" y="955662"/>
                  </a:lnTo>
                  <a:lnTo>
                    <a:pt x="236461" y="959040"/>
                  </a:lnTo>
                  <a:lnTo>
                    <a:pt x="202285" y="957402"/>
                  </a:lnTo>
                  <a:lnTo>
                    <a:pt x="136436" y="938974"/>
                  </a:lnTo>
                  <a:lnTo>
                    <a:pt x="78701" y="900226"/>
                  </a:lnTo>
                  <a:lnTo>
                    <a:pt x="34861" y="841032"/>
                  </a:lnTo>
                  <a:lnTo>
                    <a:pt x="19951" y="803719"/>
                  </a:lnTo>
                  <a:lnTo>
                    <a:pt x="10668" y="761250"/>
                  </a:lnTo>
                  <a:lnTo>
                    <a:pt x="9144" y="738390"/>
                  </a:lnTo>
                  <a:lnTo>
                    <a:pt x="9144" y="217182"/>
                  </a:lnTo>
                  <a:lnTo>
                    <a:pt x="19672" y="153047"/>
                  </a:lnTo>
                  <a:lnTo>
                    <a:pt x="33909" y="116687"/>
                  </a:lnTo>
                  <a:lnTo>
                    <a:pt x="75476" y="58559"/>
                  </a:lnTo>
                  <a:lnTo>
                    <a:pt x="130200" y="19646"/>
                  </a:lnTo>
                  <a:lnTo>
                    <a:pt x="191693" y="0"/>
                  </a:lnTo>
                  <a:lnTo>
                    <a:pt x="153098" y="0"/>
                  </a:lnTo>
                  <a:lnTo>
                    <a:pt x="93154" y="31292"/>
                  </a:lnTo>
                  <a:lnTo>
                    <a:pt x="43675" y="81800"/>
                  </a:lnTo>
                  <a:lnTo>
                    <a:pt x="10058" y="151485"/>
                  </a:lnTo>
                  <a:lnTo>
                    <a:pt x="762" y="193560"/>
                  </a:lnTo>
                  <a:lnTo>
                    <a:pt x="0" y="205752"/>
                  </a:lnTo>
                  <a:lnTo>
                    <a:pt x="0" y="750582"/>
                  </a:lnTo>
                  <a:lnTo>
                    <a:pt x="762" y="762012"/>
                  </a:lnTo>
                  <a:lnTo>
                    <a:pt x="9144" y="800087"/>
                  </a:lnTo>
                  <a:lnTo>
                    <a:pt x="9804" y="803109"/>
                  </a:lnTo>
                  <a:lnTo>
                    <a:pt x="23723" y="839584"/>
                  </a:lnTo>
                  <a:lnTo>
                    <a:pt x="63919" y="898779"/>
                  </a:lnTo>
                  <a:lnTo>
                    <a:pt x="116814" y="939812"/>
                  </a:lnTo>
                  <a:lnTo>
                    <a:pt x="177876" y="962926"/>
                  </a:lnTo>
                  <a:lnTo>
                    <a:pt x="242570" y="968362"/>
                  </a:lnTo>
                  <a:lnTo>
                    <a:pt x="274853" y="964514"/>
                  </a:lnTo>
                  <a:lnTo>
                    <a:pt x="336486" y="943851"/>
                  </a:lnTo>
                  <a:lnTo>
                    <a:pt x="390410" y="906081"/>
                  </a:lnTo>
                  <a:lnTo>
                    <a:pt x="432104" y="851446"/>
                  </a:lnTo>
                  <a:lnTo>
                    <a:pt x="451866" y="799465"/>
                  </a:lnTo>
                  <a:lnTo>
                    <a:pt x="461772" y="738390"/>
                  </a:lnTo>
                  <a:lnTo>
                    <a:pt x="461772" y="204990"/>
                  </a:lnTo>
                  <a:close/>
                </a:path>
                <a:path w="1015364" h="979804">
                  <a:moveTo>
                    <a:pt x="1015225" y="979182"/>
                  </a:moveTo>
                  <a:lnTo>
                    <a:pt x="616165" y="747522"/>
                  </a:lnTo>
                  <a:lnTo>
                    <a:pt x="675132" y="747522"/>
                  </a:lnTo>
                  <a:lnTo>
                    <a:pt x="678942" y="742950"/>
                  </a:lnTo>
                  <a:lnTo>
                    <a:pt x="678942" y="733044"/>
                  </a:lnTo>
                  <a:lnTo>
                    <a:pt x="675132" y="728472"/>
                  </a:lnTo>
                  <a:lnTo>
                    <a:pt x="564642" y="728472"/>
                  </a:lnTo>
                  <a:lnTo>
                    <a:pt x="576834" y="749808"/>
                  </a:lnTo>
                  <a:lnTo>
                    <a:pt x="616458" y="819150"/>
                  </a:lnTo>
                  <a:lnTo>
                    <a:pt x="619506" y="823722"/>
                  </a:lnTo>
                  <a:lnTo>
                    <a:pt x="624840" y="826008"/>
                  </a:lnTo>
                  <a:lnTo>
                    <a:pt x="629412" y="822960"/>
                  </a:lnTo>
                  <a:lnTo>
                    <a:pt x="633984" y="820674"/>
                  </a:lnTo>
                  <a:lnTo>
                    <a:pt x="635508" y="814578"/>
                  </a:lnTo>
                  <a:lnTo>
                    <a:pt x="633222" y="810006"/>
                  </a:lnTo>
                  <a:lnTo>
                    <a:pt x="607034" y="763625"/>
                  </a:lnTo>
                  <a:lnTo>
                    <a:pt x="576834" y="745998"/>
                  </a:lnTo>
                  <a:lnTo>
                    <a:pt x="581406" y="748665"/>
                  </a:lnTo>
                  <a:lnTo>
                    <a:pt x="607034" y="763625"/>
                  </a:lnTo>
                  <a:lnTo>
                    <a:pt x="976655" y="979182"/>
                  </a:lnTo>
                  <a:lnTo>
                    <a:pt x="1015225" y="9791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3620" y="6332219"/>
              <a:ext cx="147591" cy="1444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380485" y="6172453"/>
            <a:ext cx="1016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One</a:t>
            </a:r>
            <a:r>
              <a:rPr sz="1800" spc="-9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zone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99409" y="6332220"/>
            <a:ext cx="54610" cy="26034"/>
          </a:xfrm>
          <a:custGeom>
            <a:avLst/>
            <a:gdLst/>
            <a:ahLst/>
            <a:cxnLst/>
            <a:rect l="l" t="t" r="r" b="b"/>
            <a:pathLst>
              <a:path w="54610" h="26035">
                <a:moveTo>
                  <a:pt x="54330" y="9143"/>
                </a:moveTo>
                <a:lnTo>
                  <a:pt x="38578" y="0"/>
                </a:lnTo>
                <a:lnTo>
                  <a:pt x="0" y="0"/>
                </a:lnTo>
                <a:lnTo>
                  <a:pt x="44424" y="25907"/>
                </a:lnTo>
                <a:lnTo>
                  <a:pt x="5433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Conferencing</a:t>
            </a:r>
            <a:r>
              <a:rPr spc="-12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566659" cy="267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350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Real-time conferencing has two or more connected live  media streams, e.g., voice over IP, Skype video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Key issue over live streaming is low (interactive)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latency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Want to reduce delay to near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propagation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Benefits from network support, e.g.,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QoS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Or, benefits from ample bandwidth (no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congestion)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Conferencing</a:t>
            </a:r>
            <a:r>
              <a:rPr spc="-12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4301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H.323 architecture for Internet telephony supports calls  between Internet computers and PSTN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phones.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95946" y="3517106"/>
            <a:ext cx="7200900" cy="857250"/>
            <a:chOff x="1195946" y="3517106"/>
            <a:chExt cx="7200900" cy="8572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5946" y="3517106"/>
              <a:ext cx="7200565" cy="85677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8600" y="4181855"/>
              <a:ext cx="122476" cy="1920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184396" y="3599941"/>
            <a:ext cx="508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V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  <a:p>
            <a:pPr marL="81915">
              <a:lnSpc>
                <a:spcPct val="100000"/>
              </a:lnSpc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call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36946" y="3533647"/>
            <a:ext cx="11499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Arial"/>
                <a:cs typeface="Arial"/>
              </a:rPr>
              <a:t>Internet/PSTN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7847" y="4373879"/>
            <a:ext cx="7829186" cy="97917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105655" y="4581905"/>
            <a:ext cx="791210" cy="30797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400" spc="-5" dirty="0">
                <a:latin typeface="Arial"/>
                <a:cs typeface="Arial"/>
              </a:rPr>
              <a:t>Internet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52905" y="4373879"/>
            <a:ext cx="7482205" cy="1705610"/>
            <a:chOff x="1152905" y="4373879"/>
            <a:chExt cx="7482205" cy="170561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8787" y="4373879"/>
              <a:ext cx="148224" cy="23698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95850" y="4697729"/>
              <a:ext cx="3309620" cy="655955"/>
            </a:xfrm>
            <a:custGeom>
              <a:avLst/>
              <a:gdLst/>
              <a:ahLst/>
              <a:cxnLst/>
              <a:rect l="l" t="t" r="r" b="b"/>
              <a:pathLst>
                <a:path w="3309620" h="655954">
                  <a:moveTo>
                    <a:pt x="2238756" y="55626"/>
                  </a:moveTo>
                  <a:lnTo>
                    <a:pt x="2148078" y="3048"/>
                  </a:lnTo>
                  <a:lnTo>
                    <a:pt x="2144268" y="0"/>
                  </a:lnTo>
                  <a:lnTo>
                    <a:pt x="2138172" y="1524"/>
                  </a:lnTo>
                  <a:lnTo>
                    <a:pt x="2135124" y="6096"/>
                  </a:lnTo>
                  <a:lnTo>
                    <a:pt x="2132838" y="10668"/>
                  </a:lnTo>
                  <a:lnTo>
                    <a:pt x="2134362" y="16764"/>
                  </a:lnTo>
                  <a:lnTo>
                    <a:pt x="2138934" y="19812"/>
                  </a:lnTo>
                  <a:lnTo>
                    <a:pt x="2183638" y="45745"/>
                  </a:lnTo>
                  <a:lnTo>
                    <a:pt x="55422" y="47231"/>
                  </a:lnTo>
                  <a:lnTo>
                    <a:pt x="100584" y="20574"/>
                  </a:lnTo>
                  <a:lnTo>
                    <a:pt x="104394" y="18288"/>
                  </a:lnTo>
                  <a:lnTo>
                    <a:pt x="105918" y="12192"/>
                  </a:lnTo>
                  <a:lnTo>
                    <a:pt x="101346" y="3048"/>
                  </a:lnTo>
                  <a:lnTo>
                    <a:pt x="95250" y="1524"/>
                  </a:lnTo>
                  <a:lnTo>
                    <a:pt x="90678" y="4572"/>
                  </a:lnTo>
                  <a:lnTo>
                    <a:pt x="0" y="57150"/>
                  </a:lnTo>
                  <a:lnTo>
                    <a:pt x="19050" y="68199"/>
                  </a:lnTo>
                  <a:lnTo>
                    <a:pt x="90678" y="109728"/>
                  </a:lnTo>
                  <a:lnTo>
                    <a:pt x="95250" y="112014"/>
                  </a:lnTo>
                  <a:lnTo>
                    <a:pt x="101346" y="110490"/>
                  </a:lnTo>
                  <a:lnTo>
                    <a:pt x="103632" y="105918"/>
                  </a:lnTo>
                  <a:lnTo>
                    <a:pt x="106680" y="101346"/>
                  </a:lnTo>
                  <a:lnTo>
                    <a:pt x="105156" y="96012"/>
                  </a:lnTo>
                  <a:lnTo>
                    <a:pt x="100584" y="92964"/>
                  </a:lnTo>
                  <a:lnTo>
                    <a:pt x="54546" y="66281"/>
                  </a:lnTo>
                  <a:lnTo>
                    <a:pt x="2185378" y="64795"/>
                  </a:lnTo>
                  <a:lnTo>
                    <a:pt x="2138934" y="92202"/>
                  </a:lnTo>
                  <a:lnTo>
                    <a:pt x="2134362" y="94488"/>
                  </a:lnTo>
                  <a:lnTo>
                    <a:pt x="2132838" y="100584"/>
                  </a:lnTo>
                  <a:lnTo>
                    <a:pt x="2135124" y="105156"/>
                  </a:lnTo>
                  <a:lnTo>
                    <a:pt x="2138172" y="109728"/>
                  </a:lnTo>
                  <a:lnTo>
                    <a:pt x="2144268" y="111252"/>
                  </a:lnTo>
                  <a:lnTo>
                    <a:pt x="2148840" y="108204"/>
                  </a:lnTo>
                  <a:lnTo>
                    <a:pt x="2219706" y="66776"/>
                  </a:lnTo>
                  <a:lnTo>
                    <a:pt x="2238756" y="55626"/>
                  </a:lnTo>
                  <a:close/>
                </a:path>
                <a:path w="3309620" h="655954">
                  <a:moveTo>
                    <a:pt x="3279914" y="655332"/>
                  </a:moveTo>
                  <a:lnTo>
                    <a:pt x="3269208" y="645502"/>
                  </a:lnTo>
                  <a:lnTo>
                    <a:pt x="3217164" y="633984"/>
                  </a:lnTo>
                  <a:lnTo>
                    <a:pt x="3211830" y="632460"/>
                  </a:lnTo>
                  <a:lnTo>
                    <a:pt x="3206496" y="636270"/>
                  </a:lnTo>
                  <a:lnTo>
                    <a:pt x="3205734" y="641604"/>
                  </a:lnTo>
                  <a:lnTo>
                    <a:pt x="3204210" y="646176"/>
                  </a:lnTo>
                  <a:lnTo>
                    <a:pt x="3208020" y="651510"/>
                  </a:lnTo>
                  <a:lnTo>
                    <a:pt x="3212592" y="652272"/>
                  </a:lnTo>
                  <a:lnTo>
                    <a:pt x="3226308" y="655332"/>
                  </a:lnTo>
                  <a:lnTo>
                    <a:pt x="3279914" y="655332"/>
                  </a:lnTo>
                  <a:close/>
                </a:path>
                <a:path w="3309620" h="655954">
                  <a:moveTo>
                    <a:pt x="3309302" y="655332"/>
                  </a:moveTo>
                  <a:lnTo>
                    <a:pt x="3284220" y="574548"/>
                  </a:lnTo>
                  <a:lnTo>
                    <a:pt x="3282696" y="569976"/>
                  </a:lnTo>
                  <a:lnTo>
                    <a:pt x="3277362" y="566928"/>
                  </a:lnTo>
                  <a:lnTo>
                    <a:pt x="3272028" y="568452"/>
                  </a:lnTo>
                  <a:lnTo>
                    <a:pt x="3267456" y="569976"/>
                  </a:lnTo>
                  <a:lnTo>
                    <a:pt x="3264408" y="575310"/>
                  </a:lnTo>
                  <a:lnTo>
                    <a:pt x="3265932" y="580644"/>
                  </a:lnTo>
                  <a:lnTo>
                    <a:pt x="3281565" y="631240"/>
                  </a:lnTo>
                  <a:lnTo>
                    <a:pt x="2903740" y="284911"/>
                  </a:lnTo>
                  <a:lnTo>
                    <a:pt x="2955798" y="296418"/>
                  </a:lnTo>
                  <a:lnTo>
                    <a:pt x="2961132" y="297180"/>
                  </a:lnTo>
                  <a:lnTo>
                    <a:pt x="2966466" y="294132"/>
                  </a:lnTo>
                  <a:lnTo>
                    <a:pt x="2967228" y="288798"/>
                  </a:lnTo>
                  <a:lnTo>
                    <a:pt x="2968752" y="284226"/>
                  </a:lnTo>
                  <a:lnTo>
                    <a:pt x="2964942" y="278892"/>
                  </a:lnTo>
                  <a:lnTo>
                    <a:pt x="2959608" y="278130"/>
                  </a:lnTo>
                  <a:lnTo>
                    <a:pt x="2857500" y="255270"/>
                  </a:lnTo>
                  <a:lnTo>
                    <a:pt x="2865120" y="279628"/>
                  </a:lnTo>
                  <a:lnTo>
                    <a:pt x="2888742" y="355092"/>
                  </a:lnTo>
                  <a:lnTo>
                    <a:pt x="2890266" y="360426"/>
                  </a:lnTo>
                  <a:lnTo>
                    <a:pt x="2895600" y="363474"/>
                  </a:lnTo>
                  <a:lnTo>
                    <a:pt x="2900934" y="361950"/>
                  </a:lnTo>
                  <a:lnTo>
                    <a:pt x="2905506" y="360426"/>
                  </a:lnTo>
                  <a:lnTo>
                    <a:pt x="2908554" y="355092"/>
                  </a:lnTo>
                  <a:lnTo>
                    <a:pt x="2907030" y="349758"/>
                  </a:lnTo>
                  <a:lnTo>
                    <a:pt x="2891586" y="299351"/>
                  </a:lnTo>
                  <a:lnTo>
                    <a:pt x="2865120" y="275082"/>
                  </a:lnTo>
                  <a:lnTo>
                    <a:pt x="2869692" y="279273"/>
                  </a:lnTo>
                  <a:lnTo>
                    <a:pt x="2891586" y="299351"/>
                  </a:lnTo>
                  <a:lnTo>
                    <a:pt x="3269208" y="645502"/>
                  </a:lnTo>
                  <a:lnTo>
                    <a:pt x="3287204" y="649490"/>
                  </a:lnTo>
                  <a:lnTo>
                    <a:pt x="3289008" y="655332"/>
                  </a:lnTo>
                  <a:lnTo>
                    <a:pt x="3300971" y="655332"/>
                  </a:lnTo>
                  <a:lnTo>
                    <a:pt x="3303270" y="655332"/>
                  </a:lnTo>
                  <a:lnTo>
                    <a:pt x="3307816" y="655332"/>
                  </a:lnTo>
                  <a:lnTo>
                    <a:pt x="3309302" y="655332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716" y="5353049"/>
              <a:ext cx="7333909" cy="54246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52905" y="5524499"/>
              <a:ext cx="2305050" cy="554990"/>
            </a:xfrm>
            <a:custGeom>
              <a:avLst/>
              <a:gdLst/>
              <a:ahLst/>
              <a:cxnLst/>
              <a:rect l="l" t="t" r="r" b="b"/>
              <a:pathLst>
                <a:path w="2305050" h="554989">
                  <a:moveTo>
                    <a:pt x="2305050" y="554736"/>
                  </a:moveTo>
                  <a:lnTo>
                    <a:pt x="2305049" y="0"/>
                  </a:lnTo>
                  <a:lnTo>
                    <a:pt x="0" y="0"/>
                  </a:lnTo>
                  <a:lnTo>
                    <a:pt x="0" y="554736"/>
                  </a:lnTo>
                  <a:lnTo>
                    <a:pt x="2305050" y="5547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63650" y="5505704"/>
            <a:ext cx="2084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 marR="5080" indent="-7747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Gatekeeper</a:t>
            </a:r>
            <a:r>
              <a:rPr sz="1800" spc="-11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controls  calls for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LAN</a:t>
            </a:r>
            <a:r>
              <a:rPr sz="1800" spc="-9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hosts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22158" y="5353050"/>
            <a:ext cx="89535" cy="20320"/>
          </a:xfrm>
          <a:custGeom>
            <a:avLst/>
            <a:gdLst/>
            <a:ahLst/>
            <a:cxnLst/>
            <a:rect l="l" t="t" r="r" b="b"/>
            <a:pathLst>
              <a:path w="89534" h="20320">
                <a:moveTo>
                  <a:pt x="89153" y="19811"/>
                </a:moveTo>
                <a:lnTo>
                  <a:pt x="83000" y="0"/>
                </a:lnTo>
                <a:lnTo>
                  <a:pt x="81533" y="0"/>
                </a:lnTo>
                <a:lnTo>
                  <a:pt x="68579" y="13715"/>
                </a:lnTo>
                <a:lnTo>
                  <a:pt x="53616" y="0"/>
                </a:lnTo>
                <a:lnTo>
                  <a:pt x="0" y="0"/>
                </a:lnTo>
                <a:lnTo>
                  <a:pt x="89153" y="19811"/>
                </a:lnTo>
                <a:close/>
              </a:path>
              <a:path w="89534" h="20320">
                <a:moveTo>
                  <a:pt x="81533" y="0"/>
                </a:moveTo>
                <a:lnTo>
                  <a:pt x="74675" y="0"/>
                </a:lnTo>
                <a:lnTo>
                  <a:pt x="65531" y="9143"/>
                </a:lnTo>
                <a:lnTo>
                  <a:pt x="62705" y="0"/>
                </a:lnTo>
                <a:lnTo>
                  <a:pt x="53616" y="0"/>
                </a:lnTo>
                <a:lnTo>
                  <a:pt x="68579" y="13715"/>
                </a:lnTo>
                <a:lnTo>
                  <a:pt x="81533" y="0"/>
                </a:lnTo>
                <a:close/>
              </a:path>
              <a:path w="89534" h="20320">
                <a:moveTo>
                  <a:pt x="74675" y="0"/>
                </a:moveTo>
                <a:lnTo>
                  <a:pt x="62705" y="0"/>
                </a:lnTo>
                <a:lnTo>
                  <a:pt x="65531" y="9143"/>
                </a:lnTo>
                <a:lnTo>
                  <a:pt x="74675" y="0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Conferencing</a:t>
            </a:r>
            <a:r>
              <a:rPr spc="-12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1673606"/>
            <a:ext cx="751522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H.323 protocol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stack: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Call is digital audio/video over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RTP/UDP/IP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Call setup is handled by other protocols (Q.931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1650" y="3151632"/>
            <a:ext cx="6529578" cy="3579113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7100" y="728726"/>
            <a:ext cx="566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Real-Time Conferencing</a:t>
            </a:r>
            <a:r>
              <a:rPr sz="36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(4)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1949450"/>
            <a:ext cx="6009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Logical channels that make up an H.323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7541" y="2754629"/>
            <a:ext cx="8244205" cy="3597910"/>
            <a:chOff x="907541" y="2754629"/>
            <a:chExt cx="8244205" cy="35979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7541" y="2754629"/>
              <a:ext cx="8244078" cy="16192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783034" y="4315205"/>
              <a:ext cx="149860" cy="59055"/>
            </a:xfrm>
            <a:custGeom>
              <a:avLst/>
              <a:gdLst/>
              <a:ahLst/>
              <a:cxnLst/>
              <a:rect l="l" t="t" r="r" b="b"/>
              <a:pathLst>
                <a:path w="149860" h="59054">
                  <a:moveTo>
                    <a:pt x="149231" y="58674"/>
                  </a:moveTo>
                  <a:lnTo>
                    <a:pt x="132208" y="31834"/>
                  </a:lnTo>
                  <a:lnTo>
                    <a:pt x="104892" y="8329"/>
                  </a:lnTo>
                  <a:lnTo>
                    <a:pt x="74465" y="0"/>
                  </a:lnTo>
                  <a:lnTo>
                    <a:pt x="44303" y="8329"/>
                  </a:lnTo>
                  <a:lnTo>
                    <a:pt x="17061" y="31834"/>
                  </a:lnTo>
                  <a:lnTo>
                    <a:pt x="0" y="58674"/>
                  </a:lnTo>
                  <a:lnTo>
                    <a:pt x="149231" y="586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77258" y="4311464"/>
              <a:ext cx="161290" cy="62865"/>
            </a:xfrm>
            <a:custGeom>
              <a:avLst/>
              <a:gdLst/>
              <a:ahLst/>
              <a:cxnLst/>
              <a:rect l="l" t="t" r="r" b="b"/>
              <a:pathLst>
                <a:path w="161289" h="62864">
                  <a:moveTo>
                    <a:pt x="161224" y="62415"/>
                  </a:moveTo>
                  <a:lnTo>
                    <a:pt x="151795" y="45270"/>
                  </a:lnTo>
                  <a:lnTo>
                    <a:pt x="132915" y="22559"/>
                  </a:lnTo>
                  <a:lnTo>
                    <a:pt x="112475" y="7472"/>
                  </a:lnTo>
                  <a:lnTo>
                    <a:pt x="91104" y="0"/>
                  </a:lnTo>
                  <a:lnTo>
                    <a:pt x="69430" y="133"/>
                  </a:lnTo>
                  <a:lnTo>
                    <a:pt x="48084" y="7864"/>
                  </a:lnTo>
                  <a:lnTo>
                    <a:pt x="27694" y="23183"/>
                  </a:lnTo>
                  <a:lnTo>
                    <a:pt x="8891" y="46081"/>
                  </a:lnTo>
                  <a:lnTo>
                    <a:pt x="0" y="62415"/>
                  </a:lnTo>
                  <a:lnTo>
                    <a:pt x="10731" y="62415"/>
                  </a:lnTo>
                  <a:lnTo>
                    <a:pt x="18049" y="49219"/>
                  </a:lnTo>
                  <a:lnTo>
                    <a:pt x="35989" y="28181"/>
                  </a:lnTo>
                  <a:lnTo>
                    <a:pt x="55244" y="14903"/>
                  </a:lnTo>
                  <a:lnTo>
                    <a:pt x="75220" y="9270"/>
                  </a:lnTo>
                  <a:lnTo>
                    <a:pt x="95327" y="11165"/>
                  </a:lnTo>
                  <a:lnTo>
                    <a:pt x="114972" y="20473"/>
                  </a:lnTo>
                  <a:lnTo>
                    <a:pt x="133562" y="37077"/>
                  </a:lnTo>
                  <a:lnTo>
                    <a:pt x="150505" y="60861"/>
                  </a:lnTo>
                  <a:lnTo>
                    <a:pt x="151246" y="62415"/>
                  </a:lnTo>
                  <a:lnTo>
                    <a:pt x="161224" y="624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1184" y="4315205"/>
              <a:ext cx="149231" cy="586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6219" y="4373879"/>
              <a:ext cx="8019810" cy="9791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6549" y="4373879"/>
              <a:ext cx="4210050" cy="3985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6549" y="4933950"/>
              <a:ext cx="4229100" cy="4191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743199" y="4373879"/>
              <a:ext cx="228600" cy="407670"/>
            </a:xfrm>
            <a:custGeom>
              <a:avLst/>
              <a:gdLst/>
              <a:ahLst/>
              <a:cxnLst/>
              <a:rect l="l" t="t" r="r" b="b"/>
              <a:pathLst>
                <a:path w="228600" h="407670">
                  <a:moveTo>
                    <a:pt x="228600" y="174497"/>
                  </a:moveTo>
                  <a:lnTo>
                    <a:pt x="224525" y="112511"/>
                  </a:lnTo>
                  <a:lnTo>
                    <a:pt x="213021" y="56811"/>
                  </a:lnTo>
                  <a:lnTo>
                    <a:pt x="195167" y="9620"/>
                  </a:lnTo>
                  <a:lnTo>
                    <a:pt x="189065" y="0"/>
                  </a:lnTo>
                  <a:lnTo>
                    <a:pt x="39834" y="0"/>
                  </a:lnTo>
                  <a:lnTo>
                    <a:pt x="33718" y="9620"/>
                  </a:lnTo>
                  <a:lnTo>
                    <a:pt x="15747" y="56811"/>
                  </a:lnTo>
                  <a:lnTo>
                    <a:pt x="4127" y="112511"/>
                  </a:lnTo>
                  <a:lnTo>
                    <a:pt x="0" y="174497"/>
                  </a:lnTo>
                  <a:lnTo>
                    <a:pt x="4127" y="236484"/>
                  </a:lnTo>
                  <a:lnTo>
                    <a:pt x="15748" y="292184"/>
                  </a:lnTo>
                  <a:lnTo>
                    <a:pt x="33718" y="339375"/>
                  </a:lnTo>
                  <a:lnTo>
                    <a:pt x="56896" y="375835"/>
                  </a:lnTo>
                  <a:lnTo>
                    <a:pt x="114300" y="407669"/>
                  </a:lnTo>
                  <a:lnTo>
                    <a:pt x="144727" y="399340"/>
                  </a:lnTo>
                  <a:lnTo>
                    <a:pt x="195167" y="339375"/>
                  </a:lnTo>
                  <a:lnTo>
                    <a:pt x="213021" y="292184"/>
                  </a:lnTo>
                  <a:lnTo>
                    <a:pt x="224525" y="236484"/>
                  </a:lnTo>
                  <a:lnTo>
                    <a:pt x="228600" y="1744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38627" y="4373879"/>
              <a:ext cx="238760" cy="412115"/>
            </a:xfrm>
            <a:custGeom>
              <a:avLst/>
              <a:gdLst/>
              <a:ahLst/>
              <a:cxnLst/>
              <a:rect l="l" t="t" r="r" b="b"/>
              <a:pathLst>
                <a:path w="238760" h="412114">
                  <a:moveTo>
                    <a:pt x="49361" y="0"/>
                  </a:moveTo>
                  <a:lnTo>
                    <a:pt x="38630" y="0"/>
                  </a:lnTo>
                  <a:lnTo>
                    <a:pt x="30934" y="14135"/>
                  </a:lnTo>
                  <a:lnTo>
                    <a:pt x="17192" y="52165"/>
                  </a:lnTo>
                  <a:lnTo>
                    <a:pt x="6925" y="97748"/>
                  </a:lnTo>
                  <a:lnTo>
                    <a:pt x="761" y="150875"/>
                  </a:lnTo>
                  <a:lnTo>
                    <a:pt x="0" y="162305"/>
                  </a:lnTo>
                  <a:lnTo>
                    <a:pt x="0" y="186689"/>
                  </a:lnTo>
                  <a:lnTo>
                    <a:pt x="2286" y="222503"/>
                  </a:lnTo>
                  <a:lnTo>
                    <a:pt x="9906" y="262398"/>
                  </a:lnTo>
                  <a:lnTo>
                    <a:pt x="9905" y="150875"/>
                  </a:lnTo>
                  <a:lnTo>
                    <a:pt x="16666" y="97637"/>
                  </a:lnTo>
                  <a:lnTo>
                    <a:pt x="27110" y="52623"/>
                  </a:lnTo>
                  <a:lnTo>
                    <a:pt x="40645" y="15717"/>
                  </a:lnTo>
                  <a:lnTo>
                    <a:pt x="49361" y="0"/>
                  </a:lnTo>
                  <a:close/>
                </a:path>
                <a:path w="238760" h="412114">
                  <a:moveTo>
                    <a:pt x="228600" y="272561"/>
                  </a:moveTo>
                  <a:lnTo>
                    <a:pt x="228600" y="186689"/>
                  </a:lnTo>
                  <a:lnTo>
                    <a:pt x="224936" y="236372"/>
                  </a:lnTo>
                  <a:lnTo>
                    <a:pt x="216796" y="280347"/>
                  </a:lnTo>
                  <a:lnTo>
                    <a:pt x="204845" y="318224"/>
                  </a:lnTo>
                  <a:lnTo>
                    <a:pt x="172172" y="374127"/>
                  </a:lnTo>
                  <a:lnTo>
                    <a:pt x="132240" y="400964"/>
                  </a:lnTo>
                  <a:lnTo>
                    <a:pt x="111216" y="402508"/>
                  </a:lnTo>
                  <a:lnTo>
                    <a:pt x="90374" y="395616"/>
                  </a:lnTo>
                  <a:lnTo>
                    <a:pt x="51899" y="354966"/>
                  </a:lnTo>
                  <a:lnTo>
                    <a:pt x="35597" y="320428"/>
                  </a:lnTo>
                  <a:lnTo>
                    <a:pt x="22139" y="275896"/>
                  </a:lnTo>
                  <a:lnTo>
                    <a:pt x="12192" y="220979"/>
                  </a:lnTo>
                  <a:lnTo>
                    <a:pt x="9906" y="198119"/>
                  </a:lnTo>
                  <a:lnTo>
                    <a:pt x="9906" y="262398"/>
                  </a:lnTo>
                  <a:lnTo>
                    <a:pt x="26984" y="323682"/>
                  </a:lnTo>
                  <a:lnTo>
                    <a:pt x="43837" y="359320"/>
                  </a:lnTo>
                  <a:lnTo>
                    <a:pt x="83450" y="402807"/>
                  </a:lnTo>
                  <a:lnTo>
                    <a:pt x="126807" y="412064"/>
                  </a:lnTo>
                  <a:lnTo>
                    <a:pt x="148340" y="404915"/>
                  </a:lnTo>
                  <a:lnTo>
                    <a:pt x="168950" y="390477"/>
                  </a:lnTo>
                  <a:lnTo>
                    <a:pt x="188016" y="369174"/>
                  </a:lnTo>
                  <a:lnTo>
                    <a:pt x="204919" y="341430"/>
                  </a:lnTo>
                  <a:lnTo>
                    <a:pt x="219040" y="307667"/>
                  </a:lnTo>
                  <a:lnTo>
                    <a:pt x="228600" y="272561"/>
                  </a:lnTo>
                  <a:close/>
                </a:path>
                <a:path w="238760" h="412114">
                  <a:moveTo>
                    <a:pt x="238506" y="174497"/>
                  </a:moveTo>
                  <a:lnTo>
                    <a:pt x="238506" y="162305"/>
                  </a:lnTo>
                  <a:lnTo>
                    <a:pt x="237744" y="150113"/>
                  </a:lnTo>
                  <a:lnTo>
                    <a:pt x="231402" y="96819"/>
                  </a:lnTo>
                  <a:lnTo>
                    <a:pt x="220983" y="51184"/>
                  </a:lnTo>
                  <a:lnTo>
                    <a:pt x="207114" y="13199"/>
                  </a:lnTo>
                  <a:lnTo>
                    <a:pt x="199854" y="0"/>
                  </a:lnTo>
                  <a:lnTo>
                    <a:pt x="189876" y="0"/>
                  </a:lnTo>
                  <a:lnTo>
                    <a:pt x="203840" y="29294"/>
                  </a:lnTo>
                  <a:lnTo>
                    <a:pt x="215714" y="67092"/>
                  </a:lnTo>
                  <a:lnTo>
                    <a:pt x="224164" y="111721"/>
                  </a:lnTo>
                  <a:lnTo>
                    <a:pt x="228600" y="163067"/>
                  </a:lnTo>
                  <a:lnTo>
                    <a:pt x="228600" y="272561"/>
                  </a:lnTo>
                  <a:lnTo>
                    <a:pt x="229757" y="268309"/>
                  </a:lnTo>
                  <a:lnTo>
                    <a:pt x="236453" y="223778"/>
                  </a:lnTo>
                  <a:lnTo>
                    <a:pt x="238506" y="1744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3199" y="4924805"/>
              <a:ext cx="228600" cy="428625"/>
            </a:xfrm>
            <a:custGeom>
              <a:avLst/>
              <a:gdLst/>
              <a:ahLst/>
              <a:cxnLst/>
              <a:rect l="l" t="t" r="r" b="b"/>
              <a:pathLst>
                <a:path w="228600" h="428625">
                  <a:moveTo>
                    <a:pt x="228600" y="233172"/>
                  </a:moveTo>
                  <a:lnTo>
                    <a:pt x="224525" y="171185"/>
                  </a:lnTo>
                  <a:lnTo>
                    <a:pt x="213021" y="115485"/>
                  </a:lnTo>
                  <a:lnTo>
                    <a:pt x="195167" y="68294"/>
                  </a:lnTo>
                  <a:lnTo>
                    <a:pt x="172042" y="31834"/>
                  </a:lnTo>
                  <a:lnTo>
                    <a:pt x="114299" y="0"/>
                  </a:lnTo>
                  <a:lnTo>
                    <a:pt x="84137" y="8329"/>
                  </a:lnTo>
                  <a:lnTo>
                    <a:pt x="33718" y="68294"/>
                  </a:lnTo>
                  <a:lnTo>
                    <a:pt x="15747" y="115485"/>
                  </a:lnTo>
                  <a:lnTo>
                    <a:pt x="4127" y="171185"/>
                  </a:lnTo>
                  <a:lnTo>
                    <a:pt x="0" y="233172"/>
                  </a:lnTo>
                  <a:lnTo>
                    <a:pt x="4127" y="295158"/>
                  </a:lnTo>
                  <a:lnTo>
                    <a:pt x="15748" y="350858"/>
                  </a:lnTo>
                  <a:lnTo>
                    <a:pt x="33718" y="398049"/>
                  </a:lnTo>
                  <a:lnTo>
                    <a:pt x="52913" y="428244"/>
                  </a:lnTo>
                  <a:lnTo>
                    <a:pt x="176016" y="428244"/>
                  </a:lnTo>
                  <a:lnTo>
                    <a:pt x="195167" y="398049"/>
                  </a:lnTo>
                  <a:lnTo>
                    <a:pt x="213021" y="350858"/>
                  </a:lnTo>
                  <a:lnTo>
                    <a:pt x="224525" y="295158"/>
                  </a:lnTo>
                  <a:lnTo>
                    <a:pt x="228600" y="233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38627" y="4921064"/>
              <a:ext cx="238760" cy="432434"/>
            </a:xfrm>
            <a:custGeom>
              <a:avLst/>
              <a:gdLst/>
              <a:ahLst/>
              <a:cxnLst/>
              <a:rect l="l" t="t" r="r" b="b"/>
              <a:pathLst>
                <a:path w="238760" h="432435">
                  <a:moveTo>
                    <a:pt x="238506" y="236913"/>
                  </a:moveTo>
                  <a:lnTo>
                    <a:pt x="238506" y="224721"/>
                  </a:lnTo>
                  <a:lnTo>
                    <a:pt x="237744" y="212529"/>
                  </a:lnTo>
                  <a:lnTo>
                    <a:pt x="231402" y="159234"/>
                  </a:lnTo>
                  <a:lnTo>
                    <a:pt x="220983" y="113599"/>
                  </a:lnTo>
                  <a:lnTo>
                    <a:pt x="207114" y="75614"/>
                  </a:lnTo>
                  <a:lnTo>
                    <a:pt x="171545" y="22559"/>
                  </a:lnTo>
                  <a:lnTo>
                    <a:pt x="129734" y="0"/>
                  </a:lnTo>
                  <a:lnTo>
                    <a:pt x="108060" y="133"/>
                  </a:lnTo>
                  <a:lnTo>
                    <a:pt x="66325" y="23183"/>
                  </a:lnTo>
                  <a:lnTo>
                    <a:pt x="30934" y="76550"/>
                  </a:lnTo>
                  <a:lnTo>
                    <a:pt x="17192" y="114580"/>
                  </a:lnTo>
                  <a:lnTo>
                    <a:pt x="6925" y="160163"/>
                  </a:lnTo>
                  <a:lnTo>
                    <a:pt x="761" y="213291"/>
                  </a:lnTo>
                  <a:lnTo>
                    <a:pt x="0" y="224721"/>
                  </a:lnTo>
                  <a:lnTo>
                    <a:pt x="0" y="249105"/>
                  </a:lnTo>
                  <a:lnTo>
                    <a:pt x="2286" y="284919"/>
                  </a:lnTo>
                  <a:lnTo>
                    <a:pt x="9906" y="324813"/>
                  </a:lnTo>
                  <a:lnTo>
                    <a:pt x="9905" y="213291"/>
                  </a:lnTo>
                  <a:lnTo>
                    <a:pt x="16666" y="160052"/>
                  </a:lnTo>
                  <a:lnTo>
                    <a:pt x="27110" y="115038"/>
                  </a:lnTo>
                  <a:lnTo>
                    <a:pt x="40645" y="78132"/>
                  </a:lnTo>
                  <a:lnTo>
                    <a:pt x="74619" y="28181"/>
                  </a:lnTo>
                  <a:lnTo>
                    <a:pt x="113850" y="9270"/>
                  </a:lnTo>
                  <a:lnTo>
                    <a:pt x="133957" y="11165"/>
                  </a:lnTo>
                  <a:lnTo>
                    <a:pt x="172192" y="37077"/>
                  </a:lnTo>
                  <a:lnTo>
                    <a:pt x="203840" y="91709"/>
                  </a:lnTo>
                  <a:lnTo>
                    <a:pt x="215714" y="129507"/>
                  </a:lnTo>
                  <a:lnTo>
                    <a:pt x="224164" y="174136"/>
                  </a:lnTo>
                  <a:lnTo>
                    <a:pt x="228600" y="225483"/>
                  </a:lnTo>
                  <a:lnTo>
                    <a:pt x="228600" y="334976"/>
                  </a:lnTo>
                  <a:lnTo>
                    <a:pt x="229757" y="330724"/>
                  </a:lnTo>
                  <a:lnTo>
                    <a:pt x="236453" y="286193"/>
                  </a:lnTo>
                  <a:lnTo>
                    <a:pt x="238506" y="236913"/>
                  </a:lnTo>
                  <a:close/>
                </a:path>
                <a:path w="238760" h="432435">
                  <a:moveTo>
                    <a:pt x="62724" y="431985"/>
                  </a:moveTo>
                  <a:lnTo>
                    <a:pt x="35597" y="382843"/>
                  </a:lnTo>
                  <a:lnTo>
                    <a:pt x="22139" y="338311"/>
                  </a:lnTo>
                  <a:lnTo>
                    <a:pt x="12192" y="283395"/>
                  </a:lnTo>
                  <a:lnTo>
                    <a:pt x="9906" y="260535"/>
                  </a:lnTo>
                  <a:lnTo>
                    <a:pt x="9906" y="324813"/>
                  </a:lnTo>
                  <a:lnTo>
                    <a:pt x="12927" y="340633"/>
                  </a:lnTo>
                  <a:lnTo>
                    <a:pt x="26984" y="386097"/>
                  </a:lnTo>
                  <a:lnTo>
                    <a:pt x="43837" y="421735"/>
                  </a:lnTo>
                  <a:lnTo>
                    <a:pt x="51272" y="431985"/>
                  </a:lnTo>
                  <a:lnTo>
                    <a:pt x="62724" y="431985"/>
                  </a:lnTo>
                  <a:close/>
                </a:path>
                <a:path w="238760" h="432435">
                  <a:moveTo>
                    <a:pt x="228600" y="334976"/>
                  </a:moveTo>
                  <a:lnTo>
                    <a:pt x="228600" y="249105"/>
                  </a:lnTo>
                  <a:lnTo>
                    <a:pt x="224936" y="298787"/>
                  </a:lnTo>
                  <a:lnTo>
                    <a:pt x="216796" y="342762"/>
                  </a:lnTo>
                  <a:lnTo>
                    <a:pt x="204845" y="380639"/>
                  </a:lnTo>
                  <a:lnTo>
                    <a:pt x="189749" y="412029"/>
                  </a:lnTo>
                  <a:lnTo>
                    <a:pt x="175440" y="431985"/>
                  </a:lnTo>
                  <a:lnTo>
                    <a:pt x="187662" y="431985"/>
                  </a:lnTo>
                  <a:lnTo>
                    <a:pt x="188016" y="431589"/>
                  </a:lnTo>
                  <a:lnTo>
                    <a:pt x="204919" y="403845"/>
                  </a:lnTo>
                  <a:lnTo>
                    <a:pt x="219040" y="370082"/>
                  </a:lnTo>
                  <a:lnTo>
                    <a:pt x="228600" y="334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1350" y="4924805"/>
              <a:ext cx="228600" cy="4282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1350" y="4373879"/>
              <a:ext cx="228600" cy="40767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067050" y="4480559"/>
              <a:ext cx="3982720" cy="742315"/>
            </a:xfrm>
            <a:custGeom>
              <a:avLst/>
              <a:gdLst/>
              <a:ahLst/>
              <a:cxnLst/>
              <a:rect l="l" t="t" r="r" b="b"/>
              <a:pathLst>
                <a:path w="3982720" h="742314">
                  <a:moveTo>
                    <a:pt x="543306" y="659904"/>
                  </a:moveTo>
                  <a:lnTo>
                    <a:pt x="81330" y="661263"/>
                  </a:lnTo>
                  <a:lnTo>
                    <a:pt x="121158" y="637806"/>
                  </a:lnTo>
                  <a:lnTo>
                    <a:pt x="128016" y="633996"/>
                  </a:lnTo>
                  <a:lnTo>
                    <a:pt x="130302" y="625614"/>
                  </a:lnTo>
                  <a:lnTo>
                    <a:pt x="122682" y="611898"/>
                  </a:lnTo>
                  <a:lnTo>
                    <a:pt x="113538" y="609612"/>
                  </a:lnTo>
                  <a:lnTo>
                    <a:pt x="106680" y="613422"/>
                  </a:lnTo>
                  <a:lnTo>
                    <a:pt x="0" y="675906"/>
                  </a:lnTo>
                  <a:lnTo>
                    <a:pt x="28956" y="692734"/>
                  </a:lnTo>
                  <a:lnTo>
                    <a:pt x="107442" y="738390"/>
                  </a:lnTo>
                  <a:lnTo>
                    <a:pt x="114300" y="742200"/>
                  </a:lnTo>
                  <a:lnTo>
                    <a:pt x="122682" y="739914"/>
                  </a:lnTo>
                  <a:lnTo>
                    <a:pt x="127254" y="733056"/>
                  </a:lnTo>
                  <a:lnTo>
                    <a:pt x="131064" y="726198"/>
                  </a:lnTo>
                  <a:lnTo>
                    <a:pt x="128778" y="717054"/>
                  </a:lnTo>
                  <a:lnTo>
                    <a:pt x="121920" y="713244"/>
                  </a:lnTo>
                  <a:lnTo>
                    <a:pt x="81902" y="690219"/>
                  </a:lnTo>
                  <a:lnTo>
                    <a:pt x="28956" y="690384"/>
                  </a:lnTo>
                  <a:lnTo>
                    <a:pt x="35814" y="690359"/>
                  </a:lnTo>
                  <a:lnTo>
                    <a:pt x="81902" y="690219"/>
                  </a:lnTo>
                  <a:lnTo>
                    <a:pt x="543306" y="688860"/>
                  </a:lnTo>
                  <a:lnTo>
                    <a:pt x="543306" y="659904"/>
                  </a:lnTo>
                  <a:close/>
                </a:path>
                <a:path w="3982720" h="742314">
                  <a:moveTo>
                    <a:pt x="3982212" y="66294"/>
                  </a:moveTo>
                  <a:lnTo>
                    <a:pt x="3875532" y="3810"/>
                  </a:lnTo>
                  <a:lnTo>
                    <a:pt x="3868674" y="0"/>
                  </a:lnTo>
                  <a:lnTo>
                    <a:pt x="3859530" y="2286"/>
                  </a:lnTo>
                  <a:lnTo>
                    <a:pt x="3851910" y="16002"/>
                  </a:lnTo>
                  <a:lnTo>
                    <a:pt x="3854196" y="24384"/>
                  </a:lnTo>
                  <a:lnTo>
                    <a:pt x="3861054" y="28194"/>
                  </a:lnTo>
                  <a:lnTo>
                    <a:pt x="3900868" y="51663"/>
                  </a:lnTo>
                  <a:lnTo>
                    <a:pt x="3438906" y="50292"/>
                  </a:lnTo>
                  <a:lnTo>
                    <a:pt x="3438906" y="79248"/>
                  </a:lnTo>
                  <a:lnTo>
                    <a:pt x="3900297" y="80619"/>
                  </a:lnTo>
                  <a:lnTo>
                    <a:pt x="3860292" y="103632"/>
                  </a:lnTo>
                  <a:lnTo>
                    <a:pt x="3853434" y="107442"/>
                  </a:lnTo>
                  <a:lnTo>
                    <a:pt x="3851148" y="116586"/>
                  </a:lnTo>
                  <a:lnTo>
                    <a:pt x="3854958" y="123444"/>
                  </a:lnTo>
                  <a:lnTo>
                    <a:pt x="3859530" y="130302"/>
                  </a:lnTo>
                  <a:lnTo>
                    <a:pt x="3867912" y="132588"/>
                  </a:lnTo>
                  <a:lnTo>
                    <a:pt x="3874770" y="128778"/>
                  </a:lnTo>
                  <a:lnTo>
                    <a:pt x="3953256" y="83134"/>
                  </a:lnTo>
                  <a:lnTo>
                    <a:pt x="3982212" y="662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7541" y="5353050"/>
              <a:ext cx="8244078" cy="97917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796113" y="5353050"/>
              <a:ext cx="123189" cy="38100"/>
            </a:xfrm>
            <a:custGeom>
              <a:avLst/>
              <a:gdLst/>
              <a:ahLst/>
              <a:cxnLst/>
              <a:rect l="l" t="t" r="r" b="b"/>
              <a:pathLst>
                <a:path w="123189" h="38100">
                  <a:moveTo>
                    <a:pt x="123103" y="0"/>
                  </a:moveTo>
                  <a:lnTo>
                    <a:pt x="0" y="0"/>
                  </a:lnTo>
                  <a:lnTo>
                    <a:pt x="3982" y="6265"/>
                  </a:lnTo>
                  <a:lnTo>
                    <a:pt x="31224" y="29770"/>
                  </a:lnTo>
                  <a:lnTo>
                    <a:pt x="61386" y="38099"/>
                  </a:lnTo>
                  <a:lnTo>
                    <a:pt x="91813" y="29770"/>
                  </a:lnTo>
                  <a:lnTo>
                    <a:pt x="119129" y="6265"/>
                  </a:lnTo>
                  <a:lnTo>
                    <a:pt x="1231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89900" y="5353050"/>
              <a:ext cx="136525" cy="42545"/>
            </a:xfrm>
            <a:custGeom>
              <a:avLst/>
              <a:gdLst/>
              <a:ahLst/>
              <a:cxnLst/>
              <a:rect l="l" t="t" r="r" b="b"/>
              <a:pathLst>
                <a:path w="136525" h="42545">
                  <a:moveTo>
                    <a:pt x="136390" y="0"/>
                  </a:moveTo>
                  <a:lnTo>
                    <a:pt x="124168" y="0"/>
                  </a:lnTo>
                  <a:lnTo>
                    <a:pt x="120900" y="4557"/>
                  </a:lnTo>
                  <a:lnTo>
                    <a:pt x="101508" y="21804"/>
                  </a:lnTo>
                  <a:lnTo>
                    <a:pt x="80968" y="31394"/>
                  </a:lnTo>
                  <a:lnTo>
                    <a:pt x="59944" y="32938"/>
                  </a:lnTo>
                  <a:lnTo>
                    <a:pt x="39102" y="26046"/>
                  </a:lnTo>
                  <a:lnTo>
                    <a:pt x="19108" y="10329"/>
                  </a:lnTo>
                  <a:lnTo>
                    <a:pt x="11452" y="0"/>
                  </a:lnTo>
                  <a:lnTo>
                    <a:pt x="0" y="0"/>
                  </a:lnTo>
                  <a:lnTo>
                    <a:pt x="11593" y="15984"/>
                  </a:lnTo>
                  <a:lnTo>
                    <a:pt x="32178" y="33237"/>
                  </a:lnTo>
                  <a:lnTo>
                    <a:pt x="53698" y="41933"/>
                  </a:lnTo>
                  <a:lnTo>
                    <a:pt x="75535" y="42494"/>
                  </a:lnTo>
                  <a:lnTo>
                    <a:pt x="97068" y="35345"/>
                  </a:lnTo>
                  <a:lnTo>
                    <a:pt x="117677" y="20907"/>
                  </a:lnTo>
                  <a:lnTo>
                    <a:pt x="1363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44263" y="5353050"/>
              <a:ext cx="123103" cy="380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7541" y="6332220"/>
              <a:ext cx="8244078" cy="19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Conferencing</a:t>
            </a:r>
            <a:r>
              <a:rPr spc="-120" dirty="0"/>
              <a:t> </a:t>
            </a:r>
            <a:r>
              <a:rPr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64105"/>
            <a:ext cx="7581265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SIP (Session Initiation Protocol) is an alternative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H.323 to set up real-time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Simple, text-based protocol with URLs 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Data is carried with RTP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RTCP as before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3393947"/>
            <a:ext cx="9144000" cy="3020060"/>
            <a:chOff x="457200" y="3393947"/>
            <a:chExt cx="9144000" cy="3020060"/>
          </a:xfrm>
        </p:grpSpPr>
        <p:sp>
          <p:nvSpPr>
            <p:cNvPr id="5" name="object 5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8804" y="3771899"/>
              <a:ext cx="7861554" cy="26418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Conferencing</a:t>
            </a:r>
            <a:r>
              <a:rPr spc="-120" dirty="0"/>
              <a:t> </a:t>
            </a:r>
            <a:r>
              <a:rPr dirty="0"/>
              <a:t>(6)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83156"/>
            <a:ext cx="690435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Setting up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call with the SIP three-way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handshake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Proxy server lets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remote callee 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connected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Call data </a:t>
            </a:r>
            <a:r>
              <a:rPr sz="2400" dirty="0">
                <a:latin typeface="Arial"/>
                <a:cs typeface="Arial"/>
              </a:rPr>
              <a:t>flows </a:t>
            </a:r>
            <a:r>
              <a:rPr sz="2400" spc="-5" dirty="0">
                <a:latin typeface="Arial"/>
                <a:cs typeface="Arial"/>
              </a:rPr>
              <a:t>directly between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caller/callee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2055" y="3394709"/>
            <a:ext cx="6079997" cy="3438144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Conferencing</a:t>
            </a:r>
            <a:r>
              <a:rPr spc="-120" dirty="0"/>
              <a:t> </a:t>
            </a:r>
            <a:r>
              <a:rPr dirty="0"/>
              <a:t>(7)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4050" y="1504950"/>
            <a:ext cx="6210300" cy="49804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60496" y="6522972"/>
            <a:ext cx="3092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Comparison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H.323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and</a:t>
            </a: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FF2BD8"/>
                </a:solidFill>
                <a:latin typeface="Arial"/>
                <a:cs typeface="Arial"/>
              </a:rPr>
              <a:t>SIP.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146" y="728726"/>
            <a:ext cx="34023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Content</a:t>
            </a:r>
            <a:r>
              <a:rPr spc="-110" dirty="0"/>
              <a:t> </a:t>
            </a:r>
            <a:r>
              <a:rPr dirty="0"/>
              <a:t>Delivery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17445" y="2472944"/>
            <a:ext cx="6600190" cy="2854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Delivery of content, especially Web and video, to  users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major component of Internet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traffic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Content and Internet traffic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Server farms and Web proxies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Content delivery networks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Peer-to-peer networks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5200" y="728726"/>
            <a:ext cx="5588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Content and Internet</a:t>
            </a:r>
            <a:r>
              <a:rPr spc="-160" dirty="0"/>
              <a:t> </a:t>
            </a:r>
            <a:r>
              <a:rPr dirty="0"/>
              <a:t>Traffic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11706"/>
            <a:ext cx="7522209" cy="17170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Internet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traffic: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Shifts </a:t>
            </a:r>
            <a:r>
              <a:rPr sz="2400" dirty="0">
                <a:latin typeface="Arial"/>
                <a:cs typeface="Arial"/>
              </a:rPr>
              <a:t>seismically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(email</a:t>
            </a:r>
            <a:r>
              <a:rPr sz="2400" spc="-5" dirty="0">
                <a:latin typeface="Wingdings"/>
                <a:cs typeface="Wingdings"/>
              </a:rPr>
              <a:t></a:t>
            </a:r>
            <a:r>
              <a:rPr sz="2400" spc="-5" dirty="0">
                <a:latin typeface="Arial"/>
                <a:cs typeface="Arial"/>
              </a:rPr>
              <a:t>FTP</a:t>
            </a:r>
            <a:r>
              <a:rPr sz="2400" spc="-5" dirty="0">
                <a:latin typeface="Wingdings"/>
                <a:cs typeface="Wingdings"/>
              </a:rPr>
              <a:t></a:t>
            </a:r>
            <a:r>
              <a:rPr sz="2400" spc="-5" dirty="0">
                <a:latin typeface="Arial"/>
                <a:cs typeface="Arial"/>
              </a:rPr>
              <a:t>Web</a:t>
            </a:r>
            <a:r>
              <a:rPr sz="2400" spc="-5" dirty="0">
                <a:latin typeface="Wingdings"/>
                <a:cs typeface="Wingdings"/>
              </a:rPr>
              <a:t></a:t>
            </a:r>
            <a:r>
              <a:rPr sz="2400" spc="-5" dirty="0">
                <a:latin typeface="Arial"/>
                <a:cs typeface="Arial"/>
              </a:rPr>
              <a:t>P2P</a:t>
            </a:r>
            <a:r>
              <a:rPr sz="2400" spc="-5" dirty="0">
                <a:latin typeface="Wingdings"/>
                <a:cs typeface="Wingdings"/>
              </a:rPr>
              <a:t></a:t>
            </a:r>
            <a:r>
              <a:rPr sz="2400" spc="-5" dirty="0">
                <a:latin typeface="Arial"/>
                <a:cs typeface="Arial"/>
              </a:rPr>
              <a:t>video)</a:t>
            </a:r>
            <a:endParaRPr sz="2400">
              <a:latin typeface="Arial"/>
              <a:cs typeface="Arial"/>
            </a:endParaRPr>
          </a:p>
          <a:p>
            <a:pPr marL="469900" marR="41592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Has many small/unpopular and </a:t>
            </a:r>
            <a:r>
              <a:rPr sz="2400" dirty="0">
                <a:latin typeface="Arial"/>
                <a:cs typeface="Arial"/>
              </a:rPr>
              <a:t>few </a:t>
            </a:r>
            <a:r>
              <a:rPr sz="2400" spc="-5" dirty="0">
                <a:latin typeface="Arial"/>
                <a:cs typeface="Arial"/>
              </a:rPr>
              <a:t>large/popular  </a:t>
            </a:r>
            <a:r>
              <a:rPr sz="2400" dirty="0">
                <a:latin typeface="Arial"/>
                <a:cs typeface="Arial"/>
              </a:rPr>
              <a:t>flows – </a:t>
            </a:r>
            <a:r>
              <a:rPr sz="2400" spc="-5" dirty="0">
                <a:latin typeface="Arial"/>
                <a:cs typeface="Arial"/>
              </a:rPr>
              <a:t>mice 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elephants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3393947"/>
            <a:ext cx="9144000" cy="2874010"/>
            <a:chOff x="457200" y="3393947"/>
            <a:chExt cx="9144000" cy="2874010"/>
          </a:xfrm>
        </p:grpSpPr>
        <p:sp>
          <p:nvSpPr>
            <p:cNvPr id="5" name="object 5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1036" y="3515105"/>
              <a:ext cx="7197090" cy="275234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784095" y="6285229"/>
            <a:ext cx="305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Zipf popularity distribution,</a:t>
            </a:r>
            <a:r>
              <a:rPr sz="1800" spc="-13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1/k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03588" y="6294373"/>
            <a:ext cx="34404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Shows up as a line on log-log</a:t>
            </a:r>
            <a:r>
              <a:rPr sz="1800" spc="-15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plot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6153" y="728726"/>
            <a:ext cx="7085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Server Farms </a:t>
            </a:r>
            <a:r>
              <a:rPr spc="-5" dirty="0"/>
              <a:t>and </a:t>
            </a:r>
            <a:r>
              <a:rPr dirty="0"/>
              <a:t>Web Proxies</a:t>
            </a:r>
            <a:r>
              <a:rPr spc="-14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45056"/>
            <a:ext cx="6804659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Server farms enable large-scale Web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servers: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Front-end load-balances requests over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servers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Servers access the same backend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database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330" y="3467100"/>
            <a:ext cx="7826502" cy="27713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2845" y="728726"/>
            <a:ext cx="3630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Name </a:t>
            </a:r>
            <a:r>
              <a:rPr dirty="0"/>
              <a:t>Servers</a:t>
            </a:r>
            <a:r>
              <a:rPr spc="-11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437311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50339" y="1797811"/>
            <a:ext cx="7614920" cy="459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9259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Finding the IP address for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given hostname is called 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resolution</a:t>
            </a:r>
            <a:r>
              <a:rPr sz="2400" spc="-5" dirty="0">
                <a:latin typeface="Arial"/>
                <a:cs typeface="Arial"/>
              </a:rPr>
              <a:t> and is done with the DNS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Resolution: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Computer requests local name server to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resolve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Local name server asks the root name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Root returns the name server for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lower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zone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Continue down zones until name server can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answer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DNS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Runs on UDP port 53, retransmits lost messages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Caches name server answers for better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performance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6331458"/>
            <a:ext cx="9144000" cy="984250"/>
          </a:xfrm>
          <a:custGeom>
            <a:avLst/>
            <a:gdLst/>
            <a:ahLst/>
            <a:cxnLst/>
            <a:rect l="l" t="t" r="r" b="b"/>
            <a:pathLst>
              <a:path w="9144000" h="984250">
                <a:moveTo>
                  <a:pt x="9144000" y="983742"/>
                </a:moveTo>
                <a:lnTo>
                  <a:pt x="9144000" y="0"/>
                </a:lnTo>
                <a:lnTo>
                  <a:pt x="0" y="0"/>
                </a:lnTo>
                <a:lnTo>
                  <a:pt x="0" y="983742"/>
                </a:lnTo>
                <a:lnTo>
                  <a:pt x="9144000" y="9837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6153" y="728726"/>
            <a:ext cx="7085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Server Farms </a:t>
            </a:r>
            <a:r>
              <a:rPr spc="-5" dirty="0"/>
              <a:t>and </a:t>
            </a:r>
            <a:r>
              <a:rPr dirty="0"/>
              <a:t>Web Proxies</a:t>
            </a:r>
            <a:r>
              <a:rPr spc="-14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35150"/>
            <a:ext cx="747903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Proxy caches help organizations to scale the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Web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Caches server content over clients for performance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Also implements organization policies (e.g., access)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5805" y="3438905"/>
            <a:ext cx="7067550" cy="2801873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5153" y="728726"/>
            <a:ext cx="7844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CDNs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–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Content Delivery Networks</a:t>
            </a:r>
            <a:r>
              <a:rPr sz="36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(1)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1902205"/>
            <a:ext cx="73640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CDNs scale </a:t>
            </a:r>
            <a:r>
              <a:rPr sz="2400" dirty="0">
                <a:latin typeface="Arial"/>
                <a:cs typeface="Arial"/>
              </a:rPr>
              <a:t>Web </a:t>
            </a:r>
            <a:r>
              <a:rPr sz="2400" spc="-5" dirty="0">
                <a:latin typeface="Arial"/>
                <a:cs typeface="Arial"/>
              </a:rPr>
              <a:t>servers by having clients get content  from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nearby </a:t>
            </a:r>
            <a:r>
              <a:rPr sz="2400" dirty="0">
                <a:latin typeface="Arial"/>
                <a:cs typeface="Arial"/>
              </a:rPr>
              <a:t>CDN </a:t>
            </a:r>
            <a:r>
              <a:rPr sz="2400" spc="-5" dirty="0">
                <a:latin typeface="Arial"/>
                <a:cs typeface="Arial"/>
              </a:rPr>
              <a:t>node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(cache)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9827" y="2852927"/>
            <a:ext cx="8239506" cy="368655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500" y="728726"/>
            <a:ext cx="6118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Content Delivery Networks</a:t>
            </a:r>
            <a:r>
              <a:rPr spc="-10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16100"/>
            <a:ext cx="7261225" cy="17170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Directing clients to nearby CDN nodes with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DNS: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 query returns local CDN node as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response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Local CDN node caches content for nearby clients  and reduces load on the origin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3393947"/>
            <a:ext cx="9144000" cy="3340100"/>
            <a:chOff x="457200" y="3393947"/>
            <a:chExt cx="9144000" cy="3340100"/>
          </a:xfrm>
        </p:grpSpPr>
        <p:sp>
          <p:nvSpPr>
            <p:cNvPr id="5" name="object 5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1703" y="3617975"/>
              <a:ext cx="7175754" cy="3115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500" y="728726"/>
            <a:ext cx="6118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Content Delivery Networks</a:t>
            </a:r>
            <a:r>
              <a:rPr spc="-10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692655"/>
            <a:ext cx="73126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Origin server rewrites pages to serve content via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CDN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1555" y="2247900"/>
            <a:ext cx="6657593" cy="21259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88589" y="4061714"/>
            <a:ext cx="319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2BD8"/>
                </a:solidFill>
                <a:latin typeface="Arial"/>
                <a:cs typeface="Arial"/>
              </a:rPr>
              <a:t>Traditional </a:t>
            </a:r>
            <a:r>
              <a:rPr sz="1800" spc="-15" dirty="0">
                <a:solidFill>
                  <a:srgbClr val="FF2BD8"/>
                </a:solidFill>
                <a:latin typeface="Arial"/>
                <a:cs typeface="Arial"/>
              </a:rPr>
              <a:t>Web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page on</a:t>
            </a:r>
            <a:r>
              <a:rPr sz="1800" spc="-7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81555" y="4373879"/>
            <a:ext cx="6657975" cy="2013585"/>
            <a:chOff x="1781555" y="4373879"/>
            <a:chExt cx="6657975" cy="20135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1555" y="4373879"/>
              <a:ext cx="6657593" cy="19583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7755" y="5496305"/>
              <a:ext cx="4019549" cy="2186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6899" y="5896355"/>
              <a:ext cx="4191000" cy="1805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6899" y="5714999"/>
              <a:ext cx="4277106" cy="1813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7751" y="6332219"/>
              <a:ext cx="552418" cy="5494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679445" y="6437629"/>
            <a:ext cx="383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Page that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distributes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content via</a:t>
            </a:r>
            <a:r>
              <a:rPr sz="1800" spc="-12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CDN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9500" y="728726"/>
            <a:ext cx="5358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Peer-to-Peer </a:t>
            </a:r>
            <a:r>
              <a:rPr spc="-5" dirty="0"/>
              <a:t>Networks</a:t>
            </a:r>
            <a:r>
              <a:rPr spc="-12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273290" cy="311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P2P </a:t>
            </a:r>
            <a:r>
              <a:rPr sz="2400" spc="-5" dirty="0">
                <a:latin typeface="Arial"/>
                <a:cs typeface="Arial"/>
              </a:rPr>
              <a:t>(Peer-to-Peer) is an alternative CDN architecture  with no dedicated infrastructure (i.e.,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servers)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Clients serve content to each other as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peers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Challenges when servers are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removed: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How do peers find each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other?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How do peers support rapid content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downloads?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How do peers encourage each other to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upload?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9500" y="728726"/>
            <a:ext cx="5358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Peer-to-Peer </a:t>
            </a:r>
            <a:r>
              <a:rPr spc="-5" dirty="0"/>
              <a:t>Networks</a:t>
            </a:r>
            <a:r>
              <a:rPr spc="-12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034262" y="1278703"/>
            <a:ext cx="7672069" cy="508571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69240">
              <a:lnSpc>
                <a:spcPct val="100000"/>
              </a:lnSpc>
              <a:spcBef>
                <a:spcPts val="690"/>
              </a:spcBef>
            </a:pPr>
            <a:r>
              <a:rPr spc="-5" dirty="0"/>
              <a:t>BitTorrent lets peers download</a:t>
            </a:r>
            <a:r>
              <a:rPr spc="30" dirty="0"/>
              <a:t> </a:t>
            </a:r>
            <a:r>
              <a:rPr spc="-5" dirty="0"/>
              <a:t>torrents</a:t>
            </a:r>
          </a:p>
          <a:p>
            <a:pPr marL="1069340" indent="-344170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1069340" algn="l"/>
                <a:tab pos="1070610" algn="l"/>
              </a:tabLst>
            </a:pPr>
            <a:r>
              <a:rPr sz="2000" spc="-5" dirty="0"/>
              <a:t>Peers find each other via Tracker in torrent</a:t>
            </a:r>
            <a:r>
              <a:rPr sz="2000" spc="-20" dirty="0"/>
              <a:t> </a:t>
            </a:r>
            <a:r>
              <a:rPr sz="2000" spc="-5" dirty="0"/>
              <a:t>file</a:t>
            </a:r>
            <a:endParaRPr sz="2000" dirty="0"/>
          </a:p>
          <a:p>
            <a:pPr marL="1069340" marR="815975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70610" algn="l"/>
              </a:tabLst>
            </a:pPr>
            <a:r>
              <a:rPr sz="2000" spc="-5" dirty="0"/>
              <a:t>Peers swap chunks (parts of content) with </a:t>
            </a:r>
            <a:r>
              <a:rPr sz="2000" spc="-10" dirty="0"/>
              <a:t>partners,  preferring </a:t>
            </a:r>
            <a:r>
              <a:rPr sz="2000" spc="-5" dirty="0"/>
              <a:t>those who send most </a:t>
            </a:r>
            <a:r>
              <a:rPr sz="2000" spc="-10" dirty="0"/>
              <a:t>quickly</a:t>
            </a:r>
            <a:r>
              <a:rPr sz="2000" spc="20" dirty="0"/>
              <a:t> </a:t>
            </a:r>
            <a:r>
              <a:rPr sz="2000" spc="-5" dirty="0">
                <a:solidFill>
                  <a:srgbClr val="0000FF"/>
                </a:solidFill>
              </a:rPr>
              <a:t>[2]</a:t>
            </a:r>
            <a:endParaRPr sz="2000" dirty="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Many peers speed </a:t>
            </a:r>
            <a:r>
              <a:rPr sz="2000" spc="-10" dirty="0"/>
              <a:t>download; preference </a:t>
            </a:r>
            <a:r>
              <a:rPr sz="2000" spc="-5" dirty="0"/>
              <a:t>helps </a:t>
            </a:r>
            <a:r>
              <a:rPr sz="2000" spc="-10" dirty="0"/>
              <a:t>uploads</a:t>
            </a:r>
            <a:r>
              <a:rPr sz="2000" spc="90" dirty="0"/>
              <a:t> </a:t>
            </a:r>
            <a:r>
              <a:rPr sz="2000" spc="-5" dirty="0">
                <a:solidFill>
                  <a:srgbClr val="0000FF"/>
                </a:solidFill>
              </a:rPr>
              <a:t>[3]</a:t>
            </a:r>
            <a:endParaRPr sz="2000" dirty="0"/>
          </a:p>
        </p:txBody>
      </p:sp>
      <p:grpSp>
        <p:nvGrpSpPr>
          <p:cNvPr id="5" name="object 5"/>
          <p:cNvGrpSpPr/>
          <p:nvPr/>
        </p:nvGrpSpPr>
        <p:grpSpPr>
          <a:xfrm>
            <a:off x="457200" y="3657600"/>
            <a:ext cx="9144000" cy="3493770"/>
            <a:chOff x="457200" y="3393947"/>
            <a:chExt cx="9144000" cy="3493770"/>
          </a:xfrm>
        </p:grpSpPr>
        <p:sp>
          <p:nvSpPr>
            <p:cNvPr id="6" name="object 6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236" y="3579875"/>
              <a:ext cx="7235190" cy="3307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9500" y="728726"/>
            <a:ext cx="5358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Peer-to-Peer </a:t>
            </a:r>
            <a:r>
              <a:rPr spc="-5" dirty="0"/>
              <a:t>Networks</a:t>
            </a:r>
            <a:r>
              <a:rPr spc="-12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477125" cy="2524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87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Distributed Hash Tables (DHTs) are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fully distributed  index that scales to very many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clients/entries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Need to follow O(log N) path for 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entries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Can use as Tracker to find peers with no servers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[1]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Look up torrent (identifier) in DHT to find IP of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peers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Kademlia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used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BitTorrent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9500" y="728726"/>
            <a:ext cx="5358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Peer-to-Peer </a:t>
            </a:r>
            <a:r>
              <a:rPr spc="-5" dirty="0"/>
              <a:t>Networks</a:t>
            </a:r>
            <a:r>
              <a:rPr spc="-12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558544"/>
            <a:ext cx="800544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Chord ring of 32 identifiers. Finger tables [at right, and as  arcs] are used to navigate the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ring.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Example: path to look up 16 from </a:t>
            </a:r>
            <a:r>
              <a:rPr sz="2400" dirty="0">
                <a:latin typeface="Arial"/>
                <a:cs typeface="Arial"/>
              </a:rPr>
              <a:t>1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1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12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15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715767"/>
            <a:ext cx="9144000" cy="3616960"/>
            <a:chOff x="457200" y="2715767"/>
            <a:chExt cx="9144000" cy="36169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4488" y="2715767"/>
              <a:ext cx="4005071" cy="6789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2455" y="3124199"/>
              <a:ext cx="199644" cy="2004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7884" y="3121545"/>
              <a:ext cx="209550" cy="2062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2111" y="3394709"/>
              <a:ext cx="4837176" cy="9791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55216" y="4136135"/>
              <a:ext cx="109369" cy="237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08960" y="4373879"/>
              <a:ext cx="4910328" cy="9791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16368" y="535076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80446" y="4373879"/>
              <a:ext cx="95250" cy="979169"/>
            </a:xfrm>
            <a:custGeom>
              <a:avLst/>
              <a:gdLst/>
              <a:ahLst/>
              <a:cxnLst/>
              <a:rect l="l" t="t" r="r" b="b"/>
              <a:pathLst>
                <a:path w="95250" h="979170">
                  <a:moveTo>
                    <a:pt x="94692" y="0"/>
                  </a:moveTo>
                  <a:lnTo>
                    <a:pt x="74769" y="0"/>
                  </a:lnTo>
                  <a:lnTo>
                    <a:pt x="70394" y="14158"/>
                  </a:lnTo>
                  <a:lnTo>
                    <a:pt x="57273" y="61318"/>
                  </a:lnTo>
                  <a:lnTo>
                    <a:pt x="45532" y="108658"/>
                  </a:lnTo>
                  <a:lnTo>
                    <a:pt x="35161" y="156155"/>
                  </a:lnTo>
                  <a:lnTo>
                    <a:pt x="26149" y="203784"/>
                  </a:lnTo>
                  <a:lnTo>
                    <a:pt x="18484" y="251522"/>
                  </a:lnTo>
                  <a:lnTo>
                    <a:pt x="12156" y="299345"/>
                  </a:lnTo>
                  <a:lnTo>
                    <a:pt x="7155" y="347230"/>
                  </a:lnTo>
                  <a:lnTo>
                    <a:pt x="3469" y="395153"/>
                  </a:lnTo>
                  <a:lnTo>
                    <a:pt x="1087" y="443090"/>
                  </a:lnTo>
                  <a:lnTo>
                    <a:pt x="0" y="491019"/>
                  </a:lnTo>
                  <a:lnTo>
                    <a:pt x="195" y="538914"/>
                  </a:lnTo>
                  <a:lnTo>
                    <a:pt x="1663" y="586753"/>
                  </a:lnTo>
                  <a:lnTo>
                    <a:pt x="4392" y="634512"/>
                  </a:lnTo>
                  <a:lnTo>
                    <a:pt x="8372" y="682167"/>
                  </a:lnTo>
                  <a:lnTo>
                    <a:pt x="13592" y="729695"/>
                  </a:lnTo>
                  <a:lnTo>
                    <a:pt x="19148" y="770517"/>
                  </a:lnTo>
                  <a:lnTo>
                    <a:pt x="19148" y="491473"/>
                  </a:lnTo>
                  <a:lnTo>
                    <a:pt x="20229" y="444033"/>
                  </a:lnTo>
                  <a:lnTo>
                    <a:pt x="22589" y="396581"/>
                  </a:lnTo>
                  <a:lnTo>
                    <a:pt x="26237" y="349140"/>
                  </a:lnTo>
                  <a:lnTo>
                    <a:pt x="31185" y="301733"/>
                  </a:lnTo>
                  <a:lnTo>
                    <a:pt x="37442" y="254383"/>
                  </a:lnTo>
                  <a:lnTo>
                    <a:pt x="45020" y="207114"/>
                  </a:lnTo>
                  <a:lnTo>
                    <a:pt x="53928" y="159949"/>
                  </a:lnTo>
                  <a:lnTo>
                    <a:pt x="64178" y="112911"/>
                  </a:lnTo>
                  <a:lnTo>
                    <a:pt x="75779" y="66023"/>
                  </a:lnTo>
                  <a:lnTo>
                    <a:pt x="88742" y="19308"/>
                  </a:lnTo>
                  <a:lnTo>
                    <a:pt x="94692" y="0"/>
                  </a:lnTo>
                  <a:close/>
                </a:path>
                <a:path w="95250" h="979170">
                  <a:moveTo>
                    <a:pt x="81481" y="979170"/>
                  </a:moveTo>
                  <a:lnTo>
                    <a:pt x="65230" y="914059"/>
                  </a:lnTo>
                  <a:lnTo>
                    <a:pt x="55274" y="867772"/>
                  </a:lnTo>
                  <a:lnTo>
                    <a:pt x="46503" y="821264"/>
                  </a:lnTo>
                  <a:lnTo>
                    <a:pt x="38926" y="774558"/>
                  </a:lnTo>
                  <a:lnTo>
                    <a:pt x="32555" y="727678"/>
                  </a:lnTo>
                  <a:lnTo>
                    <a:pt x="27400" y="680647"/>
                  </a:lnTo>
                  <a:lnTo>
                    <a:pt x="23472" y="633488"/>
                  </a:lnTo>
                  <a:lnTo>
                    <a:pt x="20780" y="586223"/>
                  </a:lnTo>
                  <a:lnTo>
                    <a:pt x="19335" y="538877"/>
                  </a:lnTo>
                  <a:lnTo>
                    <a:pt x="19148" y="491473"/>
                  </a:lnTo>
                  <a:lnTo>
                    <a:pt x="19148" y="770517"/>
                  </a:lnTo>
                  <a:lnTo>
                    <a:pt x="27707" y="824273"/>
                  </a:lnTo>
                  <a:lnTo>
                    <a:pt x="36582" y="871277"/>
                  </a:lnTo>
                  <a:lnTo>
                    <a:pt x="46653" y="918059"/>
                  </a:lnTo>
                  <a:lnTo>
                    <a:pt x="57910" y="964595"/>
                  </a:lnTo>
                  <a:lnTo>
                    <a:pt x="61827" y="979170"/>
                  </a:lnTo>
                  <a:lnTo>
                    <a:pt x="81481" y="97917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7832" y="5353050"/>
              <a:ext cx="4855464" cy="9791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48755" y="6010655"/>
              <a:ext cx="199644" cy="1996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44184" y="6005902"/>
              <a:ext cx="209550" cy="20815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042273" y="5353050"/>
              <a:ext cx="548640" cy="911860"/>
            </a:xfrm>
            <a:custGeom>
              <a:avLst/>
              <a:gdLst/>
              <a:ahLst/>
              <a:cxnLst/>
              <a:rect l="l" t="t" r="r" b="b"/>
              <a:pathLst>
                <a:path w="548639" h="911860">
                  <a:moveTo>
                    <a:pt x="521150" y="884232"/>
                  </a:moveTo>
                  <a:lnTo>
                    <a:pt x="516459" y="866116"/>
                  </a:lnTo>
                  <a:lnTo>
                    <a:pt x="501026" y="850392"/>
                  </a:lnTo>
                  <a:lnTo>
                    <a:pt x="467648" y="814830"/>
                  </a:lnTo>
                  <a:lnTo>
                    <a:pt x="435224" y="778537"/>
                  </a:lnTo>
                  <a:lnTo>
                    <a:pt x="403767" y="741537"/>
                  </a:lnTo>
                  <a:lnTo>
                    <a:pt x="373285" y="703852"/>
                  </a:lnTo>
                  <a:lnTo>
                    <a:pt x="343790" y="665506"/>
                  </a:lnTo>
                  <a:lnTo>
                    <a:pt x="315292" y="626521"/>
                  </a:lnTo>
                  <a:lnTo>
                    <a:pt x="287801" y="586922"/>
                  </a:lnTo>
                  <a:lnTo>
                    <a:pt x="261328" y="546730"/>
                  </a:lnTo>
                  <a:lnTo>
                    <a:pt x="235883" y="505970"/>
                  </a:lnTo>
                  <a:lnTo>
                    <a:pt x="211476" y="464664"/>
                  </a:lnTo>
                  <a:lnTo>
                    <a:pt x="188118" y="422836"/>
                  </a:lnTo>
                  <a:lnTo>
                    <a:pt x="165820" y="380509"/>
                  </a:lnTo>
                  <a:lnTo>
                    <a:pt x="144592" y="337706"/>
                  </a:lnTo>
                  <a:lnTo>
                    <a:pt x="124444" y="294451"/>
                  </a:lnTo>
                  <a:lnTo>
                    <a:pt x="105387" y="250765"/>
                  </a:lnTo>
                  <a:lnTo>
                    <a:pt x="87431" y="206674"/>
                  </a:lnTo>
                  <a:lnTo>
                    <a:pt x="70586" y="162199"/>
                  </a:lnTo>
                  <a:lnTo>
                    <a:pt x="54864" y="117364"/>
                  </a:lnTo>
                  <a:lnTo>
                    <a:pt x="40274" y="72192"/>
                  </a:lnTo>
                  <a:lnTo>
                    <a:pt x="26827" y="26707"/>
                  </a:lnTo>
                  <a:lnTo>
                    <a:pt x="19654" y="0"/>
                  </a:lnTo>
                  <a:lnTo>
                    <a:pt x="0" y="0"/>
                  </a:lnTo>
                  <a:lnTo>
                    <a:pt x="22112" y="77666"/>
                  </a:lnTo>
                  <a:lnTo>
                    <a:pt x="36862" y="123324"/>
                  </a:lnTo>
                  <a:lnTo>
                    <a:pt x="52755" y="168642"/>
                  </a:lnTo>
                  <a:lnTo>
                    <a:pt x="69780" y="213596"/>
                  </a:lnTo>
                  <a:lnTo>
                    <a:pt x="87926" y="258162"/>
                  </a:lnTo>
                  <a:lnTo>
                    <a:pt x="107182" y="302318"/>
                  </a:lnTo>
                  <a:lnTo>
                    <a:pt x="127538" y="346039"/>
                  </a:lnTo>
                  <a:lnTo>
                    <a:pt x="148982" y="389302"/>
                  </a:lnTo>
                  <a:lnTo>
                    <a:pt x="171505" y="432082"/>
                  </a:lnTo>
                  <a:lnTo>
                    <a:pt x="195094" y="474358"/>
                  </a:lnTo>
                  <a:lnTo>
                    <a:pt x="219740" y="516104"/>
                  </a:lnTo>
                  <a:lnTo>
                    <a:pt x="245432" y="557297"/>
                  </a:lnTo>
                  <a:lnTo>
                    <a:pt x="272158" y="597914"/>
                  </a:lnTo>
                  <a:lnTo>
                    <a:pt x="299909" y="637931"/>
                  </a:lnTo>
                  <a:lnTo>
                    <a:pt x="328672" y="677324"/>
                  </a:lnTo>
                  <a:lnTo>
                    <a:pt x="358438" y="716070"/>
                  </a:lnTo>
                  <a:lnTo>
                    <a:pt x="389196" y="754145"/>
                  </a:lnTo>
                  <a:lnTo>
                    <a:pt x="420934" y="791525"/>
                  </a:lnTo>
                  <a:lnTo>
                    <a:pt x="453642" y="828187"/>
                  </a:lnTo>
                  <a:lnTo>
                    <a:pt x="487310" y="864108"/>
                  </a:lnTo>
                  <a:lnTo>
                    <a:pt x="503034" y="879541"/>
                  </a:lnTo>
                  <a:lnTo>
                    <a:pt x="521150" y="884232"/>
                  </a:lnTo>
                  <a:close/>
                </a:path>
                <a:path w="548639" h="911860">
                  <a:moveTo>
                    <a:pt x="541412" y="909547"/>
                  </a:moveTo>
                  <a:lnTo>
                    <a:pt x="541412" y="891540"/>
                  </a:lnTo>
                  <a:lnTo>
                    <a:pt x="528458" y="904494"/>
                  </a:lnTo>
                  <a:lnTo>
                    <a:pt x="503034" y="879541"/>
                  </a:lnTo>
                  <a:lnTo>
                    <a:pt x="452258" y="866394"/>
                  </a:lnTo>
                  <a:lnTo>
                    <a:pt x="446924" y="864870"/>
                  </a:lnTo>
                  <a:lnTo>
                    <a:pt x="441590" y="867918"/>
                  </a:lnTo>
                  <a:lnTo>
                    <a:pt x="440066" y="873252"/>
                  </a:lnTo>
                  <a:lnTo>
                    <a:pt x="439304" y="877824"/>
                  </a:lnTo>
                  <a:lnTo>
                    <a:pt x="442352" y="883158"/>
                  </a:lnTo>
                  <a:lnTo>
                    <a:pt x="446924" y="884682"/>
                  </a:lnTo>
                  <a:lnTo>
                    <a:pt x="541412" y="909547"/>
                  </a:lnTo>
                  <a:close/>
                </a:path>
                <a:path w="548639" h="911860">
                  <a:moveTo>
                    <a:pt x="548270" y="911352"/>
                  </a:moveTo>
                  <a:lnTo>
                    <a:pt x="521600" y="810006"/>
                  </a:lnTo>
                  <a:lnTo>
                    <a:pt x="520076" y="805434"/>
                  </a:lnTo>
                  <a:lnTo>
                    <a:pt x="515504" y="802386"/>
                  </a:lnTo>
                  <a:lnTo>
                    <a:pt x="510170" y="803148"/>
                  </a:lnTo>
                  <a:lnTo>
                    <a:pt x="504836" y="804672"/>
                  </a:lnTo>
                  <a:lnTo>
                    <a:pt x="501788" y="810006"/>
                  </a:lnTo>
                  <a:lnTo>
                    <a:pt x="503312" y="815340"/>
                  </a:lnTo>
                  <a:lnTo>
                    <a:pt x="516459" y="866116"/>
                  </a:lnTo>
                  <a:lnTo>
                    <a:pt x="541412" y="891540"/>
                  </a:lnTo>
                  <a:lnTo>
                    <a:pt x="541412" y="909547"/>
                  </a:lnTo>
                  <a:lnTo>
                    <a:pt x="548270" y="911352"/>
                  </a:lnTo>
                  <a:close/>
                </a:path>
                <a:path w="548639" h="911860">
                  <a:moveTo>
                    <a:pt x="537602" y="895350"/>
                  </a:moveTo>
                  <a:lnTo>
                    <a:pt x="537602" y="888492"/>
                  </a:lnTo>
                  <a:lnTo>
                    <a:pt x="525410" y="900684"/>
                  </a:lnTo>
                  <a:lnTo>
                    <a:pt x="521150" y="884232"/>
                  </a:lnTo>
                  <a:lnTo>
                    <a:pt x="503034" y="879541"/>
                  </a:lnTo>
                  <a:lnTo>
                    <a:pt x="528458" y="904494"/>
                  </a:lnTo>
                  <a:lnTo>
                    <a:pt x="537602" y="895350"/>
                  </a:lnTo>
                  <a:close/>
                </a:path>
                <a:path w="548639" h="911860">
                  <a:moveTo>
                    <a:pt x="541412" y="891540"/>
                  </a:moveTo>
                  <a:lnTo>
                    <a:pt x="516459" y="866116"/>
                  </a:lnTo>
                  <a:lnTo>
                    <a:pt x="521150" y="884232"/>
                  </a:lnTo>
                  <a:lnTo>
                    <a:pt x="537602" y="888492"/>
                  </a:lnTo>
                  <a:lnTo>
                    <a:pt x="537602" y="895350"/>
                  </a:lnTo>
                  <a:lnTo>
                    <a:pt x="541412" y="891540"/>
                  </a:lnTo>
                  <a:close/>
                </a:path>
                <a:path w="548639" h="911860">
                  <a:moveTo>
                    <a:pt x="537602" y="888492"/>
                  </a:moveTo>
                  <a:lnTo>
                    <a:pt x="521150" y="884232"/>
                  </a:lnTo>
                  <a:lnTo>
                    <a:pt x="525410" y="900684"/>
                  </a:lnTo>
                  <a:lnTo>
                    <a:pt x="537602" y="888492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726938" y="4598923"/>
            <a:ext cx="12839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Identifier  values are  stored at  predecessor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858767" y="6332220"/>
            <a:ext cx="4224655" cy="571500"/>
            <a:chOff x="3858767" y="6332220"/>
            <a:chExt cx="4224655" cy="57150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8767" y="6332220"/>
              <a:ext cx="4224528" cy="5715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2455" y="6477000"/>
              <a:ext cx="199644" cy="20040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67883" y="6474345"/>
              <a:ext cx="209550" cy="206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674" y="563552"/>
            <a:ext cx="54358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About </a:t>
            </a:r>
            <a:r>
              <a:rPr spc="-5" dirty="0"/>
              <a:t>Network </a:t>
            </a:r>
            <a:r>
              <a:rPr dirty="0"/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902" y="1723897"/>
            <a:ext cx="641159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Some different adversaries and security threats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Different threats </a:t>
            </a:r>
            <a:r>
              <a:rPr sz="2400" dirty="0">
                <a:latin typeface="Arial"/>
                <a:cs typeface="Arial"/>
              </a:rPr>
              <a:t>require </a:t>
            </a:r>
            <a:r>
              <a:rPr sz="2400" spc="-5" dirty="0">
                <a:latin typeface="Arial"/>
                <a:cs typeface="Arial"/>
              </a:rPr>
              <a:t>different defenses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4741" y="2759964"/>
            <a:ext cx="7329678" cy="400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361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3376" y="728726"/>
            <a:ext cx="2770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Cryptography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4400" y="1905000"/>
            <a:ext cx="8381999" cy="41011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508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4400" spc="-5" dirty="0">
                <a:latin typeface="Arial"/>
                <a:cs typeface="Arial"/>
              </a:rPr>
              <a:t>Cryptography is </a:t>
            </a:r>
            <a:r>
              <a:rPr sz="4400" dirty="0">
                <a:latin typeface="Arial"/>
                <a:cs typeface="Arial"/>
              </a:rPr>
              <a:t>a </a:t>
            </a:r>
            <a:r>
              <a:rPr sz="4400" spc="-5" dirty="0">
                <a:latin typeface="Arial"/>
                <a:cs typeface="Arial"/>
              </a:rPr>
              <a:t>fundamental building block for  security</a:t>
            </a:r>
            <a:r>
              <a:rPr sz="4400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mechanisms.</a:t>
            </a:r>
            <a:endParaRPr lang="en-IN" sz="4400" spc="-5" dirty="0">
              <a:latin typeface="Arial"/>
              <a:cs typeface="Arial"/>
            </a:endParaRPr>
          </a:p>
          <a:p>
            <a:pPr marL="584200" marR="508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IN" sz="4400" spc="-5" dirty="0">
              <a:latin typeface="Arial"/>
              <a:cs typeface="Arial"/>
            </a:endParaRPr>
          </a:p>
          <a:p>
            <a:pPr marL="584200" marR="508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4400" spc="-5" dirty="0">
                <a:latin typeface="Arial"/>
                <a:cs typeface="Arial"/>
              </a:rPr>
              <a:t>Another course</a:t>
            </a:r>
            <a:endParaRPr sz="4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414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2845" y="728726"/>
            <a:ext cx="3630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Name </a:t>
            </a:r>
            <a:r>
              <a:rPr dirty="0"/>
              <a:t>Servers</a:t>
            </a:r>
            <a:r>
              <a:rPr spc="-110" dirty="0"/>
              <a:t> </a:t>
            </a:r>
            <a:r>
              <a:rPr dirty="0"/>
              <a:t>(3)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427" y="2074163"/>
            <a:ext cx="8443721" cy="36240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10716" y="5928612"/>
            <a:ext cx="7047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Example of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computer looking up the IP for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73F8F17-0864-426C-8FEE-DD3CA6705A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380" y="685800"/>
            <a:ext cx="8549640" cy="644367"/>
          </a:xfrm>
        </p:spPr>
        <p:txBody>
          <a:bodyPr/>
          <a:lstStyle/>
          <a:p>
            <a:r>
              <a:rPr lang="en-US" altLang="en-US" sz="4840" dirty="0"/>
              <a:t>Objectives of CS&amp;NW course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68706F1-854E-4158-A463-03D91732D5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2920" y="1676400"/>
            <a:ext cx="9052560" cy="5024324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30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operational part of any computer.</a:t>
            </a:r>
          </a:p>
          <a:p>
            <a:pPr lvl="1">
              <a:defRPr/>
            </a:pPr>
            <a:r>
              <a:rPr lang="en-US" sz="308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the important concepts which have been evolved for building modern operating systems and networking protocols.</a:t>
            </a:r>
            <a:endParaRPr lang="en-IN" sz="308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en-US" sz="30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general principles of OS design.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en-US" sz="30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general-purpose, multi-user  systems.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sz="308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Emphasis on widely applicable concepts rather than any specific features of any specific OS.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30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problems, solutions and design choices.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30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structure of specific OSs (UNIX, LINUX, WINDOWS 10 and so on) and TCP/IP</a:t>
            </a:r>
          </a:p>
        </p:txBody>
      </p:sp>
    </p:spTree>
    <p:extLst>
      <p:ext uri="{BB962C8B-B14F-4D97-AF65-F5344CB8AC3E}">
        <p14:creationId xmlns:p14="http://schemas.microsoft.com/office/powerpoint/2010/main" val="23568431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EE3DA28-046D-4571-BD93-2FE5A3A4B1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88733" y="114300"/>
            <a:ext cx="8549640" cy="644367"/>
          </a:xfrm>
        </p:spPr>
        <p:txBody>
          <a:bodyPr/>
          <a:lstStyle/>
          <a:p>
            <a:r>
              <a:rPr lang="en-US" altLang="en-US" sz="4840"/>
              <a:t>Course topics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9D3E11E1-EF49-4852-97ED-81D5FF529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3889" y="962978"/>
            <a:ext cx="9052560" cy="5790565"/>
          </a:xfrm>
        </p:spPr>
        <p:txBody>
          <a:bodyPr/>
          <a:lstStyle/>
          <a:p>
            <a:r>
              <a:rPr lang="en-US" altLang="en-US" sz="3080"/>
              <a:t>Introduction (1 week)</a:t>
            </a:r>
          </a:p>
          <a:p>
            <a:r>
              <a:rPr lang="en-US" altLang="en-US" sz="3080"/>
              <a:t>Process and thread management (2 weeks) </a:t>
            </a:r>
          </a:p>
          <a:p>
            <a:r>
              <a:rPr lang="en-US" altLang="en-US" sz="3080"/>
              <a:t>CPU Scheduling (1 week)</a:t>
            </a:r>
          </a:p>
          <a:p>
            <a:r>
              <a:rPr lang="en-US" altLang="en-US" sz="3080"/>
              <a:t>Process Synchronization (2 weeks)</a:t>
            </a:r>
          </a:p>
          <a:p>
            <a:r>
              <a:rPr lang="en-US" altLang="en-US" sz="3080"/>
              <a:t>Deadlocks (1 week)</a:t>
            </a:r>
          </a:p>
          <a:p>
            <a:r>
              <a:rPr lang="en-US" altLang="en-US" sz="3080"/>
              <a:t>Memory management (1.5 weeks)</a:t>
            </a:r>
          </a:p>
          <a:p>
            <a:r>
              <a:rPr lang="en-US" altLang="en-US" sz="3080"/>
              <a:t>Virtual Memory (1.5 weeks)</a:t>
            </a:r>
          </a:p>
          <a:p>
            <a:r>
              <a:rPr lang="en-US" altLang="en-US" sz="3080"/>
              <a:t>File Systems (1 week)</a:t>
            </a:r>
          </a:p>
          <a:p>
            <a:r>
              <a:rPr lang="en-US" altLang="en-US" sz="3080"/>
              <a:t>Protection and Security (1 week)</a:t>
            </a:r>
          </a:p>
          <a:p>
            <a:r>
              <a:rPr lang="en-US" altLang="en-US" sz="3080"/>
              <a:t>Networking (3 weeks) </a:t>
            </a:r>
            <a:endParaRPr lang="en-IN" altLang="en-US" sz="3080"/>
          </a:p>
          <a:p>
            <a:pPr>
              <a:lnSpc>
                <a:spcPct val="80000"/>
              </a:lnSpc>
              <a:buFontTx/>
              <a:buNone/>
            </a:pPr>
            <a:endParaRPr lang="en-US" altLang="en-US" sz="3080"/>
          </a:p>
          <a:p>
            <a:pPr>
              <a:lnSpc>
                <a:spcPct val="80000"/>
              </a:lnSpc>
            </a:pPr>
            <a:endParaRPr lang="en-US" altLang="en-US" sz="3080"/>
          </a:p>
        </p:txBody>
      </p:sp>
    </p:spTree>
    <p:extLst>
      <p:ext uri="{BB962C8B-B14F-4D97-AF65-F5344CB8AC3E}">
        <p14:creationId xmlns:p14="http://schemas.microsoft.com/office/powerpoint/2010/main" val="13132212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42A594C7-EBCA-4881-80CF-A7942549A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7914" y="470535"/>
            <a:ext cx="8549640" cy="644367"/>
          </a:xfrm>
        </p:spPr>
        <p:txBody>
          <a:bodyPr/>
          <a:lstStyle/>
          <a:p>
            <a:r>
              <a:rPr lang="en-US" altLang="en-US"/>
              <a:t>References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480E7B59-84B0-4BD2-BAB2-9CB2EDA3A7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6740" y="1287780"/>
            <a:ext cx="9052560" cy="6007100"/>
          </a:xfrm>
        </p:spPr>
        <p:txBody>
          <a:bodyPr/>
          <a:lstStyle/>
          <a:p>
            <a:r>
              <a:rPr lang="en-US" altLang="en-US"/>
              <a:t>Text book: </a:t>
            </a:r>
          </a:p>
          <a:p>
            <a:pPr lvl="1"/>
            <a:r>
              <a:rPr lang="en-US" altLang="en-US" sz="2200" b="1"/>
              <a:t>Silberschatz, A, Galvin, P, Gagne, G. Operating System Concepts, Addison-Wesley (8</a:t>
            </a:r>
            <a:r>
              <a:rPr lang="en-US" altLang="en-US" sz="2200" b="1" baseline="30000"/>
              <a:t>th</a:t>
            </a:r>
            <a:r>
              <a:rPr lang="en-US" altLang="en-US" sz="2200" b="1"/>
              <a:t> or latest edition).   </a:t>
            </a:r>
          </a:p>
          <a:p>
            <a:pPr lvl="1"/>
            <a:r>
              <a:rPr lang="en-US" altLang="en-US" sz="2200" b="1"/>
              <a:t>Computer Networks (5th Edition) Andrew S. Tanenbaum, David J. Wetherall Prentice Hall.</a:t>
            </a:r>
            <a:endParaRPr lang="en-IN" altLang="en-US" sz="2200" b="1"/>
          </a:p>
          <a:p>
            <a:pPr lvl="1"/>
            <a:endParaRPr lang="en-US" altLang="en-US" sz="1980" b="1"/>
          </a:p>
          <a:p>
            <a:r>
              <a:rPr lang="en-US" altLang="en-US"/>
              <a:t>Other Reference  BOOKS:</a:t>
            </a:r>
          </a:p>
          <a:p>
            <a:pPr lvl="1"/>
            <a:r>
              <a:rPr lang="en-US" altLang="en-US" sz="2200"/>
              <a:t>William Stallings, Operating systems, Prentice-Hall, 1998. </a:t>
            </a:r>
          </a:p>
          <a:p>
            <a:pPr lvl="1"/>
            <a:r>
              <a:rPr lang="en-US" altLang="en-US" sz="2200"/>
              <a:t>Operating Systems, Gary Nutt, Pearson Education</a:t>
            </a:r>
          </a:p>
          <a:p>
            <a:pPr lvl="1"/>
            <a:r>
              <a:rPr lang="en-US" altLang="en-US" sz="2200"/>
              <a:t>Charles  Crowley, Operating Systems: A design-oriented approach, Tata McGraw-Hill, 1997.</a:t>
            </a:r>
          </a:p>
          <a:p>
            <a:pPr lvl="1"/>
            <a:r>
              <a:rPr lang="en-US" altLang="en-US" sz="2200"/>
              <a:t>Operating Systems: Concepts and Design, Milan Milenkovic, TATA McGRAW-HILL</a:t>
            </a:r>
          </a:p>
          <a:p>
            <a:pPr lvl="1"/>
            <a:r>
              <a:rPr lang="en-US" altLang="en-US" sz="2200"/>
              <a:t>Tanenbaum, A., Modern Operating Systems, Prentice-Hall, second edition, 2000.   </a:t>
            </a:r>
          </a:p>
          <a:p>
            <a:pPr lvl="1"/>
            <a:endParaRPr lang="en-US" altLang="en-US" sz="2200"/>
          </a:p>
        </p:txBody>
      </p:sp>
    </p:spTree>
    <p:extLst>
      <p:ext uri="{BB962C8B-B14F-4D97-AF65-F5344CB8AC3E}">
        <p14:creationId xmlns:p14="http://schemas.microsoft.com/office/powerpoint/2010/main" val="650796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AutoShape 2" descr="Image result for Operating systems silberschatz">
            <a:extLst>
              <a:ext uri="{FF2B5EF4-FFF2-40B4-BE49-F238E27FC236}">
                <a16:creationId xmlns:a16="http://schemas.microsoft.com/office/drawing/2014/main" id="{1BA6A13F-362D-4E99-A96D-CA2D68438E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92529" y="-44609"/>
            <a:ext cx="335280" cy="33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33CC33"/>
              </a:buClr>
              <a:buChar char="•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 defTabSz="100584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IN" altLang="en-US" sz="1980">
              <a:solidFill>
                <a:srgbClr val="000000"/>
              </a:solidFill>
            </a:endParaRP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18DC17A9-71F8-4050-B016-1D66090C6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1" y="290672"/>
            <a:ext cx="5704999" cy="697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1495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Computer Networks 5, Tanenbaum, Andrew S., Wetherall, David J ...">
            <a:extLst>
              <a:ext uri="{FF2B5EF4-FFF2-40B4-BE49-F238E27FC236}">
                <a16:creationId xmlns:a16="http://schemas.microsoft.com/office/drawing/2014/main" id="{C96D058D-DA2F-404D-8A8F-D2854469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290" y="327342"/>
            <a:ext cx="5671820" cy="7461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68754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0C6D8532-1A29-4A53-9ABB-842B273890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00400" y="407904"/>
            <a:ext cx="5639308" cy="574040"/>
          </a:xfrm>
        </p:spPr>
        <p:txBody>
          <a:bodyPr/>
          <a:lstStyle/>
          <a:p>
            <a:pPr algn="ctr"/>
            <a:r>
              <a:rPr lang="en-US" altLang="en-US" dirty="0"/>
              <a:t>OUTCOME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9780EBC5-209C-4D6D-A695-C9FDFA82CD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1159" y="1676400"/>
            <a:ext cx="9276080" cy="5688096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30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completing  the course, the students will understand </a:t>
            </a:r>
          </a:p>
          <a:p>
            <a:pPr marL="914400" lvl="1" indent="-4572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IN" sz="248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 concepts of several computer operating systems (SOLARIS, LINUX, WINDOWS, MAC, </a:t>
            </a:r>
            <a:r>
              <a:rPr lang="en-IN" sz="248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Adroid</a:t>
            </a:r>
            <a:r>
              <a:rPr lang="en-IN" sz="248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,…) and network based services (Skype, Google Hangouts,..) </a:t>
            </a:r>
          </a:p>
          <a:p>
            <a:pPr marL="914400" lvl="1" indent="-4572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IN" sz="308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solutions/options to interesting problems which have been encountered  by the designers of the preceding operating systems and  networking protocols, and</a:t>
            </a:r>
          </a:p>
          <a:p>
            <a:pPr marL="914400" lvl="1" indent="-4572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IN" sz="308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critical role of the operation system  and networking in designing several computer and network based systems like database systems, expert systems, web based information  systems, multi-media systems, embedded systems, internet services and so on.</a:t>
            </a:r>
          </a:p>
          <a:p>
            <a:pPr lvl="1">
              <a:lnSpc>
                <a:spcPct val="80000"/>
              </a:lnSpc>
              <a:defRPr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040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49851-5515-448E-80FB-F4C98A32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8436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s-slides">
  <a:themeElements>
    <a:clrScheme name="os-slides 3">
      <a:dk1>
        <a:srgbClr val="000000"/>
      </a:dk1>
      <a:lt1>
        <a:srgbClr val="FFFFFF"/>
      </a:lt1>
      <a:dk2>
        <a:srgbClr val="000000"/>
      </a:dk2>
      <a:lt2>
        <a:srgbClr val="393939"/>
      </a:lt2>
      <a:accent1>
        <a:srgbClr val="CBCBCB"/>
      </a:accent1>
      <a:accent2>
        <a:srgbClr val="868686"/>
      </a:accent2>
      <a:accent3>
        <a:srgbClr val="FFFFFF"/>
      </a:accent3>
      <a:accent4>
        <a:srgbClr val="000000"/>
      </a:accent4>
      <a:accent5>
        <a:srgbClr val="E2E2E2"/>
      </a:accent5>
      <a:accent6>
        <a:srgbClr val="797979"/>
      </a:accent6>
      <a:hlink>
        <a:srgbClr val="4D4D4D"/>
      </a:hlink>
      <a:folHlink>
        <a:srgbClr val="EAEAEA"/>
      </a:folHlink>
    </a:clrScheme>
    <a:fontScheme name="os-slide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os-slides 1">
        <a:dk1>
          <a:srgbClr val="000000"/>
        </a:dk1>
        <a:lt1>
          <a:srgbClr val="FFFFFF"/>
        </a:lt1>
        <a:dk2>
          <a:srgbClr val="6600CC"/>
        </a:dk2>
        <a:lt2>
          <a:srgbClr val="CCECFF"/>
        </a:lt2>
        <a:accent1>
          <a:srgbClr val="00FFCC"/>
        </a:accent1>
        <a:accent2>
          <a:srgbClr val="9933FF"/>
        </a:accent2>
        <a:accent3>
          <a:srgbClr val="B8AAE2"/>
        </a:accent3>
        <a:accent4>
          <a:srgbClr val="DADADA"/>
        </a:accent4>
        <a:accent5>
          <a:srgbClr val="AAFFE2"/>
        </a:accent5>
        <a:accent6>
          <a:srgbClr val="8A2DE7"/>
        </a:accent6>
        <a:hlink>
          <a:srgbClr val="660066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slides 2">
        <a:dk1>
          <a:srgbClr val="660066"/>
        </a:dk1>
        <a:lt1>
          <a:srgbClr val="FFFFFF"/>
        </a:lt1>
        <a:dk2>
          <a:srgbClr val="FF00FF"/>
        </a:dk2>
        <a:lt2>
          <a:srgbClr val="FFCC99"/>
        </a:lt2>
        <a:accent1>
          <a:srgbClr val="99FF99"/>
        </a:accent1>
        <a:accent2>
          <a:srgbClr val="CC66FF"/>
        </a:accent2>
        <a:accent3>
          <a:srgbClr val="FFFFFF"/>
        </a:accent3>
        <a:accent4>
          <a:srgbClr val="560056"/>
        </a:accent4>
        <a:accent5>
          <a:srgbClr val="CAFFCA"/>
        </a:accent5>
        <a:accent6>
          <a:srgbClr val="B95CE7"/>
        </a:accent6>
        <a:hlink>
          <a:srgbClr val="FF99CC"/>
        </a:hlink>
        <a:folHlink>
          <a:srgbClr val="00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slides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slides 4">
        <a:dk1>
          <a:srgbClr val="000000"/>
        </a:dk1>
        <a:lt1>
          <a:srgbClr val="FFFFFF"/>
        </a:lt1>
        <a:dk2>
          <a:srgbClr val="CC0099"/>
        </a:dk2>
        <a:lt2>
          <a:srgbClr val="FFCCFF"/>
        </a:lt2>
        <a:accent1>
          <a:srgbClr val="00FF00"/>
        </a:accent1>
        <a:accent2>
          <a:srgbClr val="9933FF"/>
        </a:accent2>
        <a:accent3>
          <a:srgbClr val="E2AACA"/>
        </a:accent3>
        <a:accent4>
          <a:srgbClr val="DADADA"/>
        </a:accent4>
        <a:accent5>
          <a:srgbClr val="AAFFAA"/>
        </a:accent5>
        <a:accent6>
          <a:srgbClr val="8A2DE7"/>
        </a:accent6>
        <a:hlink>
          <a:srgbClr val="660066"/>
        </a:hlink>
        <a:folHlink>
          <a:srgbClr val="00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Words>3678</Words>
  <Application>Microsoft Office PowerPoint</Application>
  <PresentationFormat>Custom</PresentationFormat>
  <Paragraphs>574</Paragraphs>
  <Slides>96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96</vt:i4>
      </vt:variant>
    </vt:vector>
  </HeadingPairs>
  <TitlesOfParts>
    <vt:vector size="105" baseType="lpstr">
      <vt:lpstr>Arial</vt:lpstr>
      <vt:lpstr>Helvetica-Narrow</vt:lpstr>
      <vt:lpstr>Wingdings</vt:lpstr>
      <vt:lpstr>Calibri</vt:lpstr>
      <vt:lpstr>Helvetica</vt:lpstr>
      <vt:lpstr>Impact</vt:lpstr>
      <vt:lpstr>Times New Roman</vt:lpstr>
      <vt:lpstr>Office Theme</vt:lpstr>
      <vt:lpstr>os-slides</vt:lpstr>
      <vt:lpstr>Application Layer</vt:lpstr>
      <vt:lpstr>The Application Layer</vt:lpstr>
      <vt:lpstr>DNS – Domain Name System</vt:lpstr>
      <vt:lpstr>About DNS</vt:lpstr>
      <vt:lpstr>The DNS Name Space (1)</vt:lpstr>
      <vt:lpstr>The DNS Name Space (2)</vt:lpstr>
      <vt:lpstr>Name Servers (1)</vt:lpstr>
      <vt:lpstr>Name Servers (2)</vt:lpstr>
      <vt:lpstr>Name Servers (3)</vt:lpstr>
      <vt:lpstr>Other Applications</vt:lpstr>
      <vt:lpstr>Electronic Mail</vt:lpstr>
      <vt:lpstr>Architecture and Services (1)</vt:lpstr>
      <vt:lpstr>Architecture and Services (2)</vt:lpstr>
      <vt:lpstr>PowerPoint Presentation</vt:lpstr>
      <vt:lpstr>Message Formats (1)</vt:lpstr>
      <vt:lpstr>Message Formats (2)</vt:lpstr>
      <vt:lpstr>Message Formats (3)</vt:lpstr>
      <vt:lpstr>Message Formats (4)</vt:lpstr>
      <vt:lpstr>Message Formats (5)</vt:lpstr>
      <vt:lpstr>Message Transfer (1)</vt:lpstr>
      <vt:lpstr>Message Transfer (2)</vt:lpstr>
      <vt:lpstr>PowerPoint Presentation</vt:lpstr>
      <vt:lpstr>Final Delivery (1)</vt:lpstr>
      <vt:lpstr>The World Wide Web</vt:lpstr>
      <vt:lpstr>PowerPoint Presentation</vt:lpstr>
      <vt:lpstr>Architectural Overview (2)</vt:lpstr>
      <vt:lpstr>Architectural Overview (3)</vt:lpstr>
      <vt:lpstr>Architectural Overview (4)</vt:lpstr>
      <vt:lpstr>Architectural Overview (5)</vt:lpstr>
      <vt:lpstr>Architectural Overview (6)</vt:lpstr>
      <vt:lpstr>Architectural Overview (7)</vt:lpstr>
      <vt:lpstr>Static Web Pages (1)</vt:lpstr>
      <vt:lpstr>PowerPoint Presentation</vt:lpstr>
      <vt:lpstr>Dynamic Pages &amp; Web Applications (1)</vt:lpstr>
      <vt:lpstr>Dynamic Pages &amp; Web Applications (2)</vt:lpstr>
      <vt:lpstr>Dynamic Pages &amp; Web Applications (3)</vt:lpstr>
      <vt:lpstr>Dynamic Pages &amp; Web Applications (4)</vt:lpstr>
      <vt:lpstr>Dynamic Pages &amp; Web Applications (5)</vt:lpstr>
      <vt:lpstr>PowerPoint Presentation</vt:lpstr>
      <vt:lpstr>PowerPoint Presentation</vt:lpstr>
      <vt:lpstr>PowerPoint Presentation</vt:lpstr>
      <vt:lpstr>HTTP (1)</vt:lpstr>
      <vt:lpstr>HTTP (2)</vt:lpstr>
      <vt:lpstr>HTTP (3)</vt:lpstr>
      <vt:lpstr>PowerPoint Presentation</vt:lpstr>
      <vt:lpstr>HTTP (5)</vt:lpstr>
      <vt:lpstr>HTTP (6)</vt:lpstr>
      <vt:lpstr>The Mobile Web</vt:lpstr>
      <vt:lpstr>Web Search</vt:lpstr>
      <vt:lpstr>Streaming Audio and Video</vt:lpstr>
      <vt:lpstr>Digital Audio (1)</vt:lpstr>
      <vt:lpstr>Digital Audio (2)</vt:lpstr>
      <vt:lpstr>Digital Video (1)</vt:lpstr>
      <vt:lpstr>Digital Video (2)</vt:lpstr>
      <vt:lpstr>Digital Video (3)</vt:lpstr>
      <vt:lpstr>Digital Video (4)</vt:lpstr>
      <vt:lpstr>Digital Video (5)</vt:lpstr>
      <vt:lpstr>Digital Video (6)</vt:lpstr>
      <vt:lpstr>Digital Video (7)</vt:lpstr>
      <vt:lpstr>Streaming Stored Media (1)</vt:lpstr>
      <vt:lpstr>Streaming Stored Media (2)</vt:lpstr>
      <vt:lpstr>Streaming Stored Media (3)</vt:lpstr>
      <vt:lpstr>Streaming Stored Media (4)</vt:lpstr>
      <vt:lpstr>Streaming Stored Media (5)</vt:lpstr>
      <vt:lpstr>Streaming Stored Media (6)</vt:lpstr>
      <vt:lpstr>Streaming Stored Media (7)</vt:lpstr>
      <vt:lpstr>Streaming Live Media (1)</vt:lpstr>
      <vt:lpstr>Streaming Live Media (2)</vt:lpstr>
      <vt:lpstr>Streaming Live Media (2)</vt:lpstr>
      <vt:lpstr>Real-Time Conferencing (1)</vt:lpstr>
      <vt:lpstr>Real-Time Conferencing (2)</vt:lpstr>
      <vt:lpstr>Real-Time Conferencing (3)</vt:lpstr>
      <vt:lpstr>PowerPoint Presentation</vt:lpstr>
      <vt:lpstr>Real-Time Conferencing (5)</vt:lpstr>
      <vt:lpstr>Real-Time Conferencing (6)</vt:lpstr>
      <vt:lpstr>Real-Time Conferencing (7)</vt:lpstr>
      <vt:lpstr>Content Delivery</vt:lpstr>
      <vt:lpstr>Content and Internet Traffic</vt:lpstr>
      <vt:lpstr>Server Farms and Web Proxies (1)</vt:lpstr>
      <vt:lpstr>Server Farms and Web Proxies (2)</vt:lpstr>
      <vt:lpstr>PowerPoint Presentation</vt:lpstr>
      <vt:lpstr>Content Delivery Networks (2)</vt:lpstr>
      <vt:lpstr>Content Delivery Networks (3)</vt:lpstr>
      <vt:lpstr>Peer-to-Peer Networks (1)</vt:lpstr>
      <vt:lpstr>Peer-to-Peer Networks (2)</vt:lpstr>
      <vt:lpstr>Peer-to-Peer Networks (3)</vt:lpstr>
      <vt:lpstr>Peer-to-Peer Networks (3)</vt:lpstr>
      <vt:lpstr> About Network Security</vt:lpstr>
      <vt:lpstr>Cryptography</vt:lpstr>
      <vt:lpstr>Objectives of CS&amp;NW course</vt:lpstr>
      <vt:lpstr>Course topics</vt:lpstr>
      <vt:lpstr>References</vt:lpstr>
      <vt:lpstr>PowerPoint Presentation</vt:lpstr>
      <vt:lpstr>PowerPoint Presentation</vt:lpstr>
      <vt:lpstr>OUTCOME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Chapter7-ApplicationLayer.pptx</dc:title>
  <dc:creator>djw</dc:creator>
  <cp:lastModifiedBy>Krishna Reddy P</cp:lastModifiedBy>
  <cp:revision>20</cp:revision>
  <dcterms:created xsi:type="dcterms:W3CDTF">2020-09-28T08:49:14Z</dcterms:created>
  <dcterms:modified xsi:type="dcterms:W3CDTF">2021-11-23T03:06:29Z</dcterms:modified>
</cp:coreProperties>
</file>